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  <p:sldId id="267" r:id="rId10"/>
    <p:sldId id="268" r:id="rId11"/>
    <p:sldId id="266" r:id="rId12"/>
    <p:sldId id="271" r:id="rId13"/>
    <p:sldId id="272" r:id="rId14"/>
    <p:sldId id="273" r:id="rId15"/>
    <p:sldId id="274" r:id="rId16"/>
    <p:sldId id="276" r:id="rId17"/>
    <p:sldId id="277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501"/>
    <a:srgbClr val="800000"/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59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87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14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6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7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4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9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70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8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D8EA9-9105-45E8-8220-1A179DA262F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7D170-A46D-4B93-848F-E23315B9B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0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719" y="391414"/>
            <a:ext cx="5394482" cy="583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cleverence.ru/upload/iblock/e63/e63431e5ee2aca49c9ec92d333836dac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5" r="24608" b="3557"/>
          <a:stretch/>
        </p:blipFill>
        <p:spPr bwMode="auto">
          <a:xfrm>
            <a:off x="326005" y="627432"/>
            <a:ext cx="3847680" cy="366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6005" y="4719697"/>
            <a:ext cx="85456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/>
              <a:t>Клеверенс</a:t>
            </a:r>
            <a:r>
              <a:rPr lang="ru-RU" sz="3200" b="1" dirty="0"/>
              <a:t>: Учет имущества 2 </a:t>
            </a:r>
            <a:r>
              <a:rPr lang="ru-RU" sz="3200" dirty="0"/>
              <a:t>- это готовое </a:t>
            </a:r>
            <a:r>
              <a:rPr lang="ru-RU" sz="3200" u="sng" dirty="0"/>
              <a:t>коробочное</a:t>
            </a:r>
            <a:r>
              <a:rPr lang="ru-RU" sz="3200" dirty="0"/>
              <a:t> решение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29476" y="1901980"/>
            <a:ext cx="4082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Уже реализовано </a:t>
            </a:r>
            <a:r>
              <a:rPr lang="ru-RU" b="1" dirty="0"/>
              <a:t>более 50 </a:t>
            </a:r>
            <a:r>
              <a:rPr lang="ru-RU" dirty="0"/>
              <a:t>проектов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29476" y="2461092"/>
            <a:ext cx="4417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Новый релиз будет доступен </a:t>
            </a:r>
            <a:r>
              <a:rPr lang="ru-RU" b="1" dirty="0"/>
              <a:t>01.06.2017</a:t>
            </a:r>
          </a:p>
        </p:txBody>
      </p:sp>
    </p:spTree>
    <p:extLst>
      <p:ext uri="{BB962C8B-B14F-4D97-AF65-F5344CB8AC3E}">
        <p14:creationId xmlns:p14="http://schemas.microsoft.com/office/powerpoint/2010/main" val="342058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200" y="4972735"/>
            <a:ext cx="734521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по учету имущества в </a:t>
            </a:r>
          </a:p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Национальной системе платежных карт</a:t>
            </a:r>
          </a:p>
        </p:txBody>
      </p:sp>
      <p:pic>
        <p:nvPicPr>
          <p:cNvPr id="20" name="Picture 8" descr="http://www.cleverence.ru/upload/iblock/e63/e63431e5ee2aca49c9ec92d333836dac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5" r="24608" b="3557"/>
          <a:stretch/>
        </p:blipFill>
        <p:spPr bwMode="auto">
          <a:xfrm>
            <a:off x="5561269" y="1257299"/>
            <a:ext cx="3013295" cy="287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Картинки по запросу нсп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904037"/>
            <a:ext cx="4645025" cy="165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01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75373" y="1830532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Учет всего оборудования, включая </a:t>
            </a:r>
            <a:r>
              <a:rPr lang="ru-RU" sz="2000" dirty="0" err="1"/>
              <a:t>малоценку</a:t>
            </a:r>
            <a:r>
              <a:rPr lang="ru-RU" sz="2000" dirty="0"/>
              <a:t> и ОС компании в единой системе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5373" y="2695726"/>
            <a:ext cx="72333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Загрузка данных по текущим остаткам имущества по 3 территориальным подразделениям (более 2400 объектов имущества)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75373" y="3868698"/>
            <a:ext cx="72333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Генерация инвентарных номеров и </a:t>
            </a:r>
            <a:r>
              <a:rPr lang="ru-RU" sz="2000" dirty="0" err="1"/>
              <a:t>штрихкодов</a:t>
            </a:r>
            <a:r>
              <a:rPr lang="ru-RU" sz="2000" dirty="0"/>
              <a:t> для всех объектов системы в зависимости от специфических групп учета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5041670"/>
            <a:ext cx="72333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Печать этикеток на мобильные и стационарные принтеры для быстрой маркировки имущества, держателей, помещений и рабочих мест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sp>
        <p:nvSpPr>
          <p:cNvPr id="23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rgbClr val="FF33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Pentagon 35"/>
          <p:cNvSpPr/>
          <p:nvPr/>
        </p:nvSpPr>
        <p:spPr>
          <a:xfrm rot="10800000" flipH="1">
            <a:off x="712329" y="302827"/>
            <a:ext cx="4262918" cy="677493"/>
          </a:xfrm>
          <a:prstGeom prst="homePlate">
            <a:avLst/>
          </a:prstGeom>
          <a:solidFill>
            <a:srgbClr val="FF330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7"/>
          <p:cNvSpPr/>
          <p:nvPr/>
        </p:nvSpPr>
        <p:spPr>
          <a:xfrm>
            <a:off x="1667300" y="487518"/>
            <a:ext cx="1455527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Задачи НСПК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29" name="Group 114"/>
          <p:cNvGrpSpPr/>
          <p:nvPr/>
        </p:nvGrpSpPr>
        <p:grpSpPr>
          <a:xfrm>
            <a:off x="1000363" y="453083"/>
            <a:ext cx="491901" cy="406413"/>
            <a:chOff x="7531100" y="317501"/>
            <a:chExt cx="1150938" cy="950913"/>
          </a:xfrm>
          <a:solidFill>
            <a:schemeClr val="bg1"/>
          </a:solidFill>
        </p:grpSpPr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7686675" y="708026"/>
              <a:ext cx="552450" cy="44450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6" y="12"/>
                </a:cxn>
                <a:cxn ang="0">
                  <a:pos x="140" y="12"/>
                </a:cxn>
                <a:cxn ang="0">
                  <a:pos x="146" y="6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46" h="12">
                  <a:moveTo>
                    <a:pt x="1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43" y="12"/>
                    <a:pt x="146" y="9"/>
                    <a:pt x="146" y="6"/>
                  </a:cubicBezTo>
                  <a:cubicBezTo>
                    <a:pt x="145" y="3"/>
                    <a:pt x="143" y="0"/>
                    <a:pt x="140" y="0"/>
                  </a:cubicBezTo>
                  <a:close/>
                  <a:moveTo>
                    <a:pt x="140" y="0"/>
                  </a:moveTo>
                  <a:cubicBezTo>
                    <a:pt x="140" y="0"/>
                    <a:pt x="140" y="0"/>
                    <a:pt x="14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7531100" y="317501"/>
              <a:ext cx="1098550" cy="803275"/>
            </a:xfrm>
            <a:custGeom>
              <a:avLst/>
              <a:gdLst/>
              <a:ahLst/>
              <a:cxnLst>
                <a:cxn ang="0">
                  <a:pos x="211" y="196"/>
                </a:cxn>
                <a:cxn ang="0">
                  <a:pos x="209" y="192"/>
                </a:cxn>
                <a:cxn ang="0">
                  <a:pos x="24" y="192"/>
                </a:cxn>
                <a:cxn ang="0">
                  <a:pos x="24" y="20"/>
                </a:cxn>
                <a:cxn ang="0">
                  <a:pos x="249" y="20"/>
                </a:cxn>
                <a:cxn ang="0">
                  <a:pos x="249" y="162"/>
                </a:cxn>
                <a:cxn ang="0">
                  <a:pos x="249" y="162"/>
                </a:cxn>
                <a:cxn ang="0">
                  <a:pos x="260" y="159"/>
                </a:cxn>
                <a:cxn ang="0">
                  <a:pos x="270" y="162"/>
                </a:cxn>
                <a:cxn ang="0">
                  <a:pos x="274" y="161"/>
                </a:cxn>
                <a:cxn ang="0">
                  <a:pos x="290" y="167"/>
                </a:cxn>
                <a:cxn ang="0">
                  <a:pos x="290" y="20"/>
                </a:cxn>
                <a:cxn ang="0">
                  <a:pos x="270" y="0"/>
                </a:cxn>
                <a:cxn ang="0">
                  <a:pos x="20" y="0"/>
                </a:cxn>
                <a:cxn ang="0">
                  <a:pos x="0" y="20"/>
                </a:cxn>
                <a:cxn ang="0">
                  <a:pos x="0" y="192"/>
                </a:cxn>
                <a:cxn ang="0">
                  <a:pos x="20" y="212"/>
                </a:cxn>
                <a:cxn ang="0">
                  <a:pos x="185" y="212"/>
                </a:cxn>
                <a:cxn ang="0">
                  <a:pos x="185" y="207"/>
                </a:cxn>
                <a:cxn ang="0">
                  <a:pos x="203" y="195"/>
                </a:cxn>
                <a:cxn ang="0">
                  <a:pos x="211" y="196"/>
                </a:cxn>
                <a:cxn ang="0">
                  <a:pos x="211" y="196"/>
                </a:cxn>
                <a:cxn ang="0">
                  <a:pos x="211" y="196"/>
                </a:cxn>
              </a:cxnLst>
              <a:rect l="0" t="0" r="r" b="b"/>
              <a:pathLst>
                <a:path w="290" h="212">
                  <a:moveTo>
                    <a:pt x="211" y="196"/>
                  </a:moveTo>
                  <a:cubicBezTo>
                    <a:pt x="210" y="195"/>
                    <a:pt x="209" y="193"/>
                    <a:pt x="209" y="192"/>
                  </a:cubicBezTo>
                  <a:cubicBezTo>
                    <a:pt x="24" y="192"/>
                    <a:pt x="24" y="192"/>
                    <a:pt x="24" y="19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9" y="20"/>
                    <a:pt x="249" y="20"/>
                    <a:pt x="249" y="20"/>
                  </a:cubicBezTo>
                  <a:cubicBezTo>
                    <a:pt x="249" y="162"/>
                    <a:pt x="249" y="162"/>
                    <a:pt x="249" y="162"/>
                  </a:cubicBezTo>
                  <a:cubicBezTo>
                    <a:pt x="249" y="162"/>
                    <a:pt x="249" y="162"/>
                    <a:pt x="249" y="162"/>
                  </a:cubicBezTo>
                  <a:cubicBezTo>
                    <a:pt x="252" y="160"/>
                    <a:pt x="256" y="159"/>
                    <a:pt x="260" y="159"/>
                  </a:cubicBezTo>
                  <a:cubicBezTo>
                    <a:pt x="262" y="159"/>
                    <a:pt x="266" y="159"/>
                    <a:pt x="270" y="162"/>
                  </a:cubicBezTo>
                  <a:cubicBezTo>
                    <a:pt x="271" y="162"/>
                    <a:pt x="273" y="161"/>
                    <a:pt x="274" y="161"/>
                  </a:cubicBezTo>
                  <a:cubicBezTo>
                    <a:pt x="280" y="161"/>
                    <a:pt x="285" y="163"/>
                    <a:pt x="290" y="167"/>
                  </a:cubicBezTo>
                  <a:cubicBezTo>
                    <a:pt x="290" y="20"/>
                    <a:pt x="290" y="20"/>
                    <a:pt x="290" y="20"/>
                  </a:cubicBezTo>
                  <a:cubicBezTo>
                    <a:pt x="290" y="9"/>
                    <a:pt x="281" y="0"/>
                    <a:pt x="27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03"/>
                    <a:pt x="9" y="212"/>
                    <a:pt x="20" y="212"/>
                  </a:cubicBezTo>
                  <a:cubicBezTo>
                    <a:pt x="185" y="212"/>
                    <a:pt x="185" y="212"/>
                    <a:pt x="185" y="212"/>
                  </a:cubicBezTo>
                  <a:cubicBezTo>
                    <a:pt x="185" y="210"/>
                    <a:pt x="185" y="208"/>
                    <a:pt x="185" y="207"/>
                  </a:cubicBezTo>
                  <a:cubicBezTo>
                    <a:pt x="187" y="201"/>
                    <a:pt x="192" y="195"/>
                    <a:pt x="203" y="195"/>
                  </a:cubicBezTo>
                  <a:cubicBezTo>
                    <a:pt x="205" y="195"/>
                    <a:pt x="208" y="196"/>
                    <a:pt x="211" y="196"/>
                  </a:cubicBezTo>
                  <a:close/>
                  <a:moveTo>
                    <a:pt x="211" y="196"/>
                  </a:moveTo>
                  <a:cubicBezTo>
                    <a:pt x="211" y="196"/>
                    <a:pt x="211" y="196"/>
                    <a:pt x="211" y="19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31"/>
            <p:cNvSpPr>
              <a:spLocks noEditPoints="1"/>
            </p:cNvSpPr>
            <p:nvPr/>
          </p:nvSpPr>
          <p:spPr bwMode="auto">
            <a:xfrm>
              <a:off x="7700963" y="457201"/>
              <a:ext cx="163513" cy="174625"/>
            </a:xfrm>
            <a:custGeom>
              <a:avLst/>
              <a:gdLst/>
              <a:ahLst/>
              <a:cxnLst>
                <a:cxn ang="0">
                  <a:pos x="41" y="46"/>
                </a:cxn>
                <a:cxn ang="0">
                  <a:pos x="43" y="44"/>
                </a:cxn>
                <a:cxn ang="0">
                  <a:pos x="43" y="2"/>
                </a:cxn>
                <a:cxn ang="0">
                  <a:pos x="41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4"/>
                </a:cxn>
                <a:cxn ang="0">
                  <a:pos x="2" y="46"/>
                </a:cxn>
                <a:cxn ang="0">
                  <a:pos x="41" y="46"/>
                </a:cxn>
                <a:cxn ang="0">
                  <a:pos x="41" y="46"/>
                </a:cxn>
                <a:cxn ang="0">
                  <a:pos x="41" y="46"/>
                </a:cxn>
              </a:cxnLst>
              <a:rect l="0" t="0" r="r" b="b"/>
              <a:pathLst>
                <a:path w="43" h="46">
                  <a:moveTo>
                    <a:pt x="41" y="46"/>
                  </a:moveTo>
                  <a:cubicBezTo>
                    <a:pt x="42" y="46"/>
                    <a:pt x="43" y="45"/>
                    <a:pt x="43" y="44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3" y="1"/>
                    <a:pt x="42" y="0"/>
                    <a:pt x="4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5"/>
                    <a:pt x="1" y="46"/>
                    <a:pt x="2" y="46"/>
                  </a:cubicBezTo>
                  <a:lnTo>
                    <a:pt x="41" y="46"/>
                  </a:lnTo>
                  <a:close/>
                  <a:moveTo>
                    <a:pt x="41" y="46"/>
                  </a:moveTo>
                  <a:cubicBezTo>
                    <a:pt x="41" y="46"/>
                    <a:pt x="41" y="46"/>
                    <a:pt x="41" y="4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7686675" y="801688"/>
              <a:ext cx="552450" cy="46038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6" y="12"/>
                </a:cxn>
                <a:cxn ang="0">
                  <a:pos x="140" y="12"/>
                </a:cxn>
                <a:cxn ang="0">
                  <a:pos x="146" y="6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46" h="12">
                  <a:moveTo>
                    <a:pt x="1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43" y="12"/>
                    <a:pt x="146" y="9"/>
                    <a:pt x="146" y="6"/>
                  </a:cubicBezTo>
                  <a:cubicBezTo>
                    <a:pt x="145" y="2"/>
                    <a:pt x="143" y="0"/>
                    <a:pt x="140" y="0"/>
                  </a:cubicBezTo>
                  <a:close/>
                  <a:moveTo>
                    <a:pt x="140" y="0"/>
                  </a:moveTo>
                  <a:cubicBezTo>
                    <a:pt x="140" y="0"/>
                    <a:pt x="140" y="0"/>
                    <a:pt x="14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auto">
            <a:xfrm>
              <a:off x="7686675" y="904876"/>
              <a:ext cx="552450" cy="41275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6" y="0"/>
                </a:cxn>
                <a:cxn ang="0">
                  <a:pos x="0" y="5"/>
                </a:cxn>
                <a:cxn ang="0">
                  <a:pos x="6" y="11"/>
                </a:cxn>
                <a:cxn ang="0">
                  <a:pos x="140" y="11"/>
                </a:cxn>
                <a:cxn ang="0">
                  <a:pos x="146" y="5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46" h="11">
                  <a:moveTo>
                    <a:pt x="1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43" y="11"/>
                    <a:pt x="146" y="9"/>
                    <a:pt x="146" y="5"/>
                  </a:cubicBezTo>
                  <a:cubicBezTo>
                    <a:pt x="145" y="2"/>
                    <a:pt x="143" y="0"/>
                    <a:pt x="140" y="0"/>
                  </a:cubicBezTo>
                  <a:close/>
                  <a:moveTo>
                    <a:pt x="140" y="0"/>
                  </a:moveTo>
                  <a:cubicBezTo>
                    <a:pt x="140" y="0"/>
                    <a:pt x="140" y="0"/>
                    <a:pt x="14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8262938" y="828676"/>
              <a:ext cx="419100" cy="439738"/>
            </a:xfrm>
            <a:custGeom>
              <a:avLst/>
              <a:gdLst/>
              <a:ahLst/>
              <a:cxnLst>
                <a:cxn ang="0">
                  <a:pos x="109" y="89"/>
                </a:cxn>
                <a:cxn ang="0">
                  <a:pos x="95" y="46"/>
                </a:cxn>
                <a:cxn ang="0">
                  <a:pos x="75" y="38"/>
                </a:cxn>
                <a:cxn ang="0">
                  <a:pos x="57" y="40"/>
                </a:cxn>
                <a:cxn ang="0">
                  <a:pos x="40" y="44"/>
                </a:cxn>
                <a:cxn ang="0">
                  <a:pos x="17" y="10"/>
                </a:cxn>
                <a:cxn ang="0">
                  <a:pos x="6" y="16"/>
                </a:cxn>
                <a:cxn ang="0">
                  <a:pos x="29" y="59"/>
                </a:cxn>
                <a:cxn ang="0">
                  <a:pos x="38" y="86"/>
                </a:cxn>
                <a:cxn ang="0">
                  <a:pos x="17" y="72"/>
                </a:cxn>
                <a:cxn ang="0">
                  <a:pos x="6" y="80"/>
                </a:cxn>
                <a:cxn ang="0">
                  <a:pos x="22" y="96"/>
                </a:cxn>
                <a:cxn ang="0">
                  <a:pos x="35" y="102"/>
                </a:cxn>
                <a:cxn ang="0">
                  <a:pos x="64" y="111"/>
                </a:cxn>
                <a:cxn ang="0">
                  <a:pos x="74" y="116"/>
                </a:cxn>
                <a:cxn ang="0">
                  <a:pos x="111" y="97"/>
                </a:cxn>
                <a:cxn ang="0">
                  <a:pos x="109" y="89"/>
                </a:cxn>
                <a:cxn ang="0">
                  <a:pos x="109" y="89"/>
                </a:cxn>
                <a:cxn ang="0">
                  <a:pos x="109" y="89"/>
                </a:cxn>
              </a:cxnLst>
              <a:rect l="0" t="0" r="r" b="b"/>
              <a:pathLst>
                <a:path w="111" h="116">
                  <a:moveTo>
                    <a:pt x="109" y="89"/>
                  </a:moveTo>
                  <a:cubicBezTo>
                    <a:pt x="108" y="68"/>
                    <a:pt x="100" y="56"/>
                    <a:pt x="95" y="46"/>
                  </a:cubicBezTo>
                  <a:cubicBezTo>
                    <a:pt x="88" y="33"/>
                    <a:pt x="75" y="38"/>
                    <a:pt x="75" y="38"/>
                  </a:cubicBezTo>
                  <a:cubicBezTo>
                    <a:pt x="65" y="29"/>
                    <a:pt x="57" y="40"/>
                    <a:pt x="57" y="40"/>
                  </a:cubicBezTo>
                  <a:cubicBezTo>
                    <a:pt x="46" y="31"/>
                    <a:pt x="40" y="44"/>
                    <a:pt x="40" y="44"/>
                  </a:cubicBezTo>
                  <a:cubicBezTo>
                    <a:pt x="39" y="45"/>
                    <a:pt x="18" y="11"/>
                    <a:pt x="17" y="10"/>
                  </a:cubicBezTo>
                  <a:cubicBezTo>
                    <a:pt x="12" y="0"/>
                    <a:pt x="0" y="5"/>
                    <a:pt x="6" y="16"/>
                  </a:cubicBezTo>
                  <a:cubicBezTo>
                    <a:pt x="22" y="44"/>
                    <a:pt x="23" y="49"/>
                    <a:pt x="29" y="59"/>
                  </a:cubicBezTo>
                  <a:cubicBezTo>
                    <a:pt x="31" y="63"/>
                    <a:pt x="44" y="85"/>
                    <a:pt x="38" y="86"/>
                  </a:cubicBezTo>
                  <a:cubicBezTo>
                    <a:pt x="33" y="87"/>
                    <a:pt x="27" y="75"/>
                    <a:pt x="17" y="72"/>
                  </a:cubicBezTo>
                  <a:cubicBezTo>
                    <a:pt x="2" y="67"/>
                    <a:pt x="0" y="77"/>
                    <a:pt x="6" y="80"/>
                  </a:cubicBezTo>
                  <a:cubicBezTo>
                    <a:pt x="7" y="81"/>
                    <a:pt x="16" y="84"/>
                    <a:pt x="22" y="96"/>
                  </a:cubicBezTo>
                  <a:cubicBezTo>
                    <a:pt x="23" y="99"/>
                    <a:pt x="32" y="101"/>
                    <a:pt x="35" y="102"/>
                  </a:cubicBezTo>
                  <a:cubicBezTo>
                    <a:pt x="54" y="114"/>
                    <a:pt x="57" y="111"/>
                    <a:pt x="64" y="111"/>
                  </a:cubicBezTo>
                  <a:cubicBezTo>
                    <a:pt x="72" y="112"/>
                    <a:pt x="74" y="116"/>
                    <a:pt x="74" y="116"/>
                  </a:cubicBezTo>
                  <a:cubicBezTo>
                    <a:pt x="111" y="97"/>
                    <a:pt x="111" y="97"/>
                    <a:pt x="111" y="97"/>
                  </a:cubicBezTo>
                  <a:cubicBezTo>
                    <a:pt x="111" y="98"/>
                    <a:pt x="110" y="91"/>
                    <a:pt x="109" y="89"/>
                  </a:cubicBezTo>
                  <a:close/>
                  <a:moveTo>
                    <a:pt x="109" y="89"/>
                  </a:moveTo>
                  <a:cubicBezTo>
                    <a:pt x="109" y="89"/>
                    <a:pt x="109" y="89"/>
                    <a:pt x="109" y="8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5961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  <p:bldP spid="27" grpId="0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rgbClr val="FF33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entagon 35"/>
          <p:cNvSpPr/>
          <p:nvPr/>
        </p:nvSpPr>
        <p:spPr>
          <a:xfrm rot="10800000" flipH="1">
            <a:off x="712329" y="302827"/>
            <a:ext cx="4262918" cy="677493"/>
          </a:xfrm>
          <a:prstGeom prst="homePlate">
            <a:avLst/>
          </a:prstGeom>
          <a:solidFill>
            <a:srgbClr val="FF330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7"/>
          <p:cNvSpPr/>
          <p:nvPr/>
        </p:nvSpPr>
        <p:spPr>
          <a:xfrm>
            <a:off x="1667300" y="487518"/>
            <a:ext cx="1455527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Задачи НСПК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5373" y="1830532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Проведение операций поступления, движений имущества и инвентаризации с помощью мобильных устройств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5373" y="2601108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Получение оперативной информации об имуществе по </a:t>
            </a:r>
            <a:r>
              <a:rPr lang="ru-RU" sz="2000" dirty="0" err="1"/>
              <a:t>штрихкоду</a:t>
            </a:r>
            <a:r>
              <a:rPr lang="ru-RU" sz="2000" dirty="0"/>
              <a:t> с помощью мобильных устройств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75373" y="3380759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/>
              <a:t>Online</a:t>
            </a:r>
            <a:r>
              <a:rPr lang="ru-RU" sz="2000" dirty="0"/>
              <a:t> работа мобильных устройств по </a:t>
            </a:r>
            <a:r>
              <a:rPr lang="ru-RU" sz="2000" dirty="0" err="1"/>
              <a:t>Wi</a:t>
            </a:r>
            <a:r>
              <a:rPr lang="en-US" sz="2000" dirty="0"/>
              <a:t>F</a:t>
            </a:r>
            <a:r>
              <a:rPr lang="ru-RU" sz="2000" dirty="0"/>
              <a:t>i и возможность автономной работы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4160410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Реализация обмена данными со сторонними системами, в том числе с бухгалтерской программой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75373" y="4940061"/>
            <a:ext cx="72333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Получение подробных отчетов о приемке, перемещении, выдаче и возврате имущества, об остатках и состоянии имущества, хранение истории движения имущества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grpSp>
        <p:nvGrpSpPr>
          <p:cNvPr id="16" name="Group 114"/>
          <p:cNvGrpSpPr/>
          <p:nvPr/>
        </p:nvGrpSpPr>
        <p:grpSpPr>
          <a:xfrm>
            <a:off x="1000363" y="453083"/>
            <a:ext cx="491901" cy="406413"/>
            <a:chOff x="7531100" y="317501"/>
            <a:chExt cx="1150938" cy="950913"/>
          </a:xfrm>
          <a:solidFill>
            <a:schemeClr val="bg1"/>
          </a:solidFill>
        </p:grpSpPr>
        <p:sp>
          <p:nvSpPr>
            <p:cNvPr id="17" name="Freeform 29"/>
            <p:cNvSpPr>
              <a:spLocks noEditPoints="1"/>
            </p:cNvSpPr>
            <p:nvPr/>
          </p:nvSpPr>
          <p:spPr bwMode="auto">
            <a:xfrm>
              <a:off x="7686675" y="708026"/>
              <a:ext cx="552450" cy="44450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6" y="12"/>
                </a:cxn>
                <a:cxn ang="0">
                  <a:pos x="140" y="12"/>
                </a:cxn>
                <a:cxn ang="0">
                  <a:pos x="146" y="6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46" h="12">
                  <a:moveTo>
                    <a:pt x="1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43" y="12"/>
                    <a:pt x="146" y="9"/>
                    <a:pt x="146" y="6"/>
                  </a:cubicBezTo>
                  <a:cubicBezTo>
                    <a:pt x="145" y="3"/>
                    <a:pt x="143" y="0"/>
                    <a:pt x="140" y="0"/>
                  </a:cubicBezTo>
                  <a:close/>
                  <a:moveTo>
                    <a:pt x="140" y="0"/>
                  </a:moveTo>
                  <a:cubicBezTo>
                    <a:pt x="140" y="0"/>
                    <a:pt x="140" y="0"/>
                    <a:pt x="14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30"/>
            <p:cNvSpPr>
              <a:spLocks noEditPoints="1"/>
            </p:cNvSpPr>
            <p:nvPr/>
          </p:nvSpPr>
          <p:spPr bwMode="auto">
            <a:xfrm>
              <a:off x="7531100" y="317501"/>
              <a:ext cx="1098550" cy="803275"/>
            </a:xfrm>
            <a:custGeom>
              <a:avLst/>
              <a:gdLst/>
              <a:ahLst/>
              <a:cxnLst>
                <a:cxn ang="0">
                  <a:pos x="211" y="196"/>
                </a:cxn>
                <a:cxn ang="0">
                  <a:pos x="209" y="192"/>
                </a:cxn>
                <a:cxn ang="0">
                  <a:pos x="24" y="192"/>
                </a:cxn>
                <a:cxn ang="0">
                  <a:pos x="24" y="20"/>
                </a:cxn>
                <a:cxn ang="0">
                  <a:pos x="249" y="20"/>
                </a:cxn>
                <a:cxn ang="0">
                  <a:pos x="249" y="162"/>
                </a:cxn>
                <a:cxn ang="0">
                  <a:pos x="249" y="162"/>
                </a:cxn>
                <a:cxn ang="0">
                  <a:pos x="260" y="159"/>
                </a:cxn>
                <a:cxn ang="0">
                  <a:pos x="270" y="162"/>
                </a:cxn>
                <a:cxn ang="0">
                  <a:pos x="274" y="161"/>
                </a:cxn>
                <a:cxn ang="0">
                  <a:pos x="290" y="167"/>
                </a:cxn>
                <a:cxn ang="0">
                  <a:pos x="290" y="20"/>
                </a:cxn>
                <a:cxn ang="0">
                  <a:pos x="270" y="0"/>
                </a:cxn>
                <a:cxn ang="0">
                  <a:pos x="20" y="0"/>
                </a:cxn>
                <a:cxn ang="0">
                  <a:pos x="0" y="20"/>
                </a:cxn>
                <a:cxn ang="0">
                  <a:pos x="0" y="192"/>
                </a:cxn>
                <a:cxn ang="0">
                  <a:pos x="20" y="212"/>
                </a:cxn>
                <a:cxn ang="0">
                  <a:pos x="185" y="212"/>
                </a:cxn>
                <a:cxn ang="0">
                  <a:pos x="185" y="207"/>
                </a:cxn>
                <a:cxn ang="0">
                  <a:pos x="203" y="195"/>
                </a:cxn>
                <a:cxn ang="0">
                  <a:pos x="211" y="196"/>
                </a:cxn>
                <a:cxn ang="0">
                  <a:pos x="211" y="196"/>
                </a:cxn>
                <a:cxn ang="0">
                  <a:pos x="211" y="196"/>
                </a:cxn>
              </a:cxnLst>
              <a:rect l="0" t="0" r="r" b="b"/>
              <a:pathLst>
                <a:path w="290" h="212">
                  <a:moveTo>
                    <a:pt x="211" y="196"/>
                  </a:moveTo>
                  <a:cubicBezTo>
                    <a:pt x="210" y="195"/>
                    <a:pt x="209" y="193"/>
                    <a:pt x="209" y="192"/>
                  </a:cubicBezTo>
                  <a:cubicBezTo>
                    <a:pt x="24" y="192"/>
                    <a:pt x="24" y="192"/>
                    <a:pt x="24" y="19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9" y="20"/>
                    <a:pt x="249" y="20"/>
                    <a:pt x="249" y="20"/>
                  </a:cubicBezTo>
                  <a:cubicBezTo>
                    <a:pt x="249" y="162"/>
                    <a:pt x="249" y="162"/>
                    <a:pt x="249" y="162"/>
                  </a:cubicBezTo>
                  <a:cubicBezTo>
                    <a:pt x="249" y="162"/>
                    <a:pt x="249" y="162"/>
                    <a:pt x="249" y="162"/>
                  </a:cubicBezTo>
                  <a:cubicBezTo>
                    <a:pt x="252" y="160"/>
                    <a:pt x="256" y="159"/>
                    <a:pt x="260" y="159"/>
                  </a:cubicBezTo>
                  <a:cubicBezTo>
                    <a:pt x="262" y="159"/>
                    <a:pt x="266" y="159"/>
                    <a:pt x="270" y="162"/>
                  </a:cubicBezTo>
                  <a:cubicBezTo>
                    <a:pt x="271" y="162"/>
                    <a:pt x="273" y="161"/>
                    <a:pt x="274" y="161"/>
                  </a:cubicBezTo>
                  <a:cubicBezTo>
                    <a:pt x="280" y="161"/>
                    <a:pt x="285" y="163"/>
                    <a:pt x="290" y="167"/>
                  </a:cubicBezTo>
                  <a:cubicBezTo>
                    <a:pt x="290" y="20"/>
                    <a:pt x="290" y="20"/>
                    <a:pt x="290" y="20"/>
                  </a:cubicBezTo>
                  <a:cubicBezTo>
                    <a:pt x="290" y="9"/>
                    <a:pt x="281" y="0"/>
                    <a:pt x="27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03"/>
                    <a:pt x="9" y="212"/>
                    <a:pt x="20" y="212"/>
                  </a:cubicBezTo>
                  <a:cubicBezTo>
                    <a:pt x="185" y="212"/>
                    <a:pt x="185" y="212"/>
                    <a:pt x="185" y="212"/>
                  </a:cubicBezTo>
                  <a:cubicBezTo>
                    <a:pt x="185" y="210"/>
                    <a:pt x="185" y="208"/>
                    <a:pt x="185" y="207"/>
                  </a:cubicBezTo>
                  <a:cubicBezTo>
                    <a:pt x="187" y="201"/>
                    <a:pt x="192" y="195"/>
                    <a:pt x="203" y="195"/>
                  </a:cubicBezTo>
                  <a:cubicBezTo>
                    <a:pt x="205" y="195"/>
                    <a:pt x="208" y="196"/>
                    <a:pt x="211" y="196"/>
                  </a:cubicBezTo>
                  <a:close/>
                  <a:moveTo>
                    <a:pt x="211" y="196"/>
                  </a:moveTo>
                  <a:cubicBezTo>
                    <a:pt x="211" y="196"/>
                    <a:pt x="211" y="196"/>
                    <a:pt x="211" y="19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31"/>
            <p:cNvSpPr>
              <a:spLocks noEditPoints="1"/>
            </p:cNvSpPr>
            <p:nvPr/>
          </p:nvSpPr>
          <p:spPr bwMode="auto">
            <a:xfrm>
              <a:off x="7700963" y="457201"/>
              <a:ext cx="163513" cy="174625"/>
            </a:xfrm>
            <a:custGeom>
              <a:avLst/>
              <a:gdLst/>
              <a:ahLst/>
              <a:cxnLst>
                <a:cxn ang="0">
                  <a:pos x="41" y="46"/>
                </a:cxn>
                <a:cxn ang="0">
                  <a:pos x="43" y="44"/>
                </a:cxn>
                <a:cxn ang="0">
                  <a:pos x="43" y="2"/>
                </a:cxn>
                <a:cxn ang="0">
                  <a:pos x="41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4"/>
                </a:cxn>
                <a:cxn ang="0">
                  <a:pos x="2" y="46"/>
                </a:cxn>
                <a:cxn ang="0">
                  <a:pos x="41" y="46"/>
                </a:cxn>
                <a:cxn ang="0">
                  <a:pos x="41" y="46"/>
                </a:cxn>
                <a:cxn ang="0">
                  <a:pos x="41" y="46"/>
                </a:cxn>
              </a:cxnLst>
              <a:rect l="0" t="0" r="r" b="b"/>
              <a:pathLst>
                <a:path w="43" h="46">
                  <a:moveTo>
                    <a:pt x="41" y="46"/>
                  </a:moveTo>
                  <a:cubicBezTo>
                    <a:pt x="42" y="46"/>
                    <a:pt x="43" y="45"/>
                    <a:pt x="43" y="44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3" y="1"/>
                    <a:pt x="42" y="0"/>
                    <a:pt x="4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5"/>
                    <a:pt x="1" y="46"/>
                    <a:pt x="2" y="46"/>
                  </a:cubicBezTo>
                  <a:lnTo>
                    <a:pt x="41" y="46"/>
                  </a:lnTo>
                  <a:close/>
                  <a:moveTo>
                    <a:pt x="41" y="46"/>
                  </a:moveTo>
                  <a:cubicBezTo>
                    <a:pt x="41" y="46"/>
                    <a:pt x="41" y="46"/>
                    <a:pt x="41" y="4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32"/>
            <p:cNvSpPr>
              <a:spLocks noEditPoints="1"/>
            </p:cNvSpPr>
            <p:nvPr/>
          </p:nvSpPr>
          <p:spPr bwMode="auto">
            <a:xfrm>
              <a:off x="7686675" y="801688"/>
              <a:ext cx="552450" cy="46038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6" y="12"/>
                </a:cxn>
                <a:cxn ang="0">
                  <a:pos x="140" y="12"/>
                </a:cxn>
                <a:cxn ang="0">
                  <a:pos x="146" y="6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46" h="12">
                  <a:moveTo>
                    <a:pt x="1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43" y="12"/>
                    <a:pt x="146" y="9"/>
                    <a:pt x="146" y="6"/>
                  </a:cubicBezTo>
                  <a:cubicBezTo>
                    <a:pt x="145" y="2"/>
                    <a:pt x="143" y="0"/>
                    <a:pt x="140" y="0"/>
                  </a:cubicBezTo>
                  <a:close/>
                  <a:moveTo>
                    <a:pt x="140" y="0"/>
                  </a:moveTo>
                  <a:cubicBezTo>
                    <a:pt x="140" y="0"/>
                    <a:pt x="140" y="0"/>
                    <a:pt x="14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33"/>
            <p:cNvSpPr>
              <a:spLocks noEditPoints="1"/>
            </p:cNvSpPr>
            <p:nvPr/>
          </p:nvSpPr>
          <p:spPr bwMode="auto">
            <a:xfrm>
              <a:off x="7686675" y="904876"/>
              <a:ext cx="552450" cy="41275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6" y="0"/>
                </a:cxn>
                <a:cxn ang="0">
                  <a:pos x="0" y="5"/>
                </a:cxn>
                <a:cxn ang="0">
                  <a:pos x="6" y="11"/>
                </a:cxn>
                <a:cxn ang="0">
                  <a:pos x="140" y="11"/>
                </a:cxn>
                <a:cxn ang="0">
                  <a:pos x="146" y="5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40" y="0"/>
                </a:cxn>
              </a:cxnLst>
              <a:rect l="0" t="0" r="r" b="b"/>
              <a:pathLst>
                <a:path w="146" h="11">
                  <a:moveTo>
                    <a:pt x="1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43" y="11"/>
                    <a:pt x="146" y="9"/>
                    <a:pt x="146" y="5"/>
                  </a:cubicBezTo>
                  <a:cubicBezTo>
                    <a:pt x="145" y="2"/>
                    <a:pt x="143" y="0"/>
                    <a:pt x="140" y="0"/>
                  </a:cubicBezTo>
                  <a:close/>
                  <a:moveTo>
                    <a:pt x="140" y="0"/>
                  </a:moveTo>
                  <a:cubicBezTo>
                    <a:pt x="140" y="0"/>
                    <a:pt x="140" y="0"/>
                    <a:pt x="14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34"/>
            <p:cNvSpPr>
              <a:spLocks noEditPoints="1"/>
            </p:cNvSpPr>
            <p:nvPr/>
          </p:nvSpPr>
          <p:spPr bwMode="auto">
            <a:xfrm>
              <a:off x="8262938" y="828676"/>
              <a:ext cx="419100" cy="439738"/>
            </a:xfrm>
            <a:custGeom>
              <a:avLst/>
              <a:gdLst/>
              <a:ahLst/>
              <a:cxnLst>
                <a:cxn ang="0">
                  <a:pos x="109" y="89"/>
                </a:cxn>
                <a:cxn ang="0">
                  <a:pos x="95" y="46"/>
                </a:cxn>
                <a:cxn ang="0">
                  <a:pos x="75" y="38"/>
                </a:cxn>
                <a:cxn ang="0">
                  <a:pos x="57" y="40"/>
                </a:cxn>
                <a:cxn ang="0">
                  <a:pos x="40" y="44"/>
                </a:cxn>
                <a:cxn ang="0">
                  <a:pos x="17" y="10"/>
                </a:cxn>
                <a:cxn ang="0">
                  <a:pos x="6" y="16"/>
                </a:cxn>
                <a:cxn ang="0">
                  <a:pos x="29" y="59"/>
                </a:cxn>
                <a:cxn ang="0">
                  <a:pos x="38" y="86"/>
                </a:cxn>
                <a:cxn ang="0">
                  <a:pos x="17" y="72"/>
                </a:cxn>
                <a:cxn ang="0">
                  <a:pos x="6" y="80"/>
                </a:cxn>
                <a:cxn ang="0">
                  <a:pos x="22" y="96"/>
                </a:cxn>
                <a:cxn ang="0">
                  <a:pos x="35" y="102"/>
                </a:cxn>
                <a:cxn ang="0">
                  <a:pos x="64" y="111"/>
                </a:cxn>
                <a:cxn ang="0">
                  <a:pos x="74" y="116"/>
                </a:cxn>
                <a:cxn ang="0">
                  <a:pos x="111" y="97"/>
                </a:cxn>
                <a:cxn ang="0">
                  <a:pos x="109" y="89"/>
                </a:cxn>
                <a:cxn ang="0">
                  <a:pos x="109" y="89"/>
                </a:cxn>
                <a:cxn ang="0">
                  <a:pos x="109" y="89"/>
                </a:cxn>
              </a:cxnLst>
              <a:rect l="0" t="0" r="r" b="b"/>
              <a:pathLst>
                <a:path w="111" h="116">
                  <a:moveTo>
                    <a:pt x="109" y="89"/>
                  </a:moveTo>
                  <a:cubicBezTo>
                    <a:pt x="108" y="68"/>
                    <a:pt x="100" y="56"/>
                    <a:pt x="95" y="46"/>
                  </a:cubicBezTo>
                  <a:cubicBezTo>
                    <a:pt x="88" y="33"/>
                    <a:pt x="75" y="38"/>
                    <a:pt x="75" y="38"/>
                  </a:cubicBezTo>
                  <a:cubicBezTo>
                    <a:pt x="65" y="29"/>
                    <a:pt x="57" y="40"/>
                    <a:pt x="57" y="40"/>
                  </a:cubicBezTo>
                  <a:cubicBezTo>
                    <a:pt x="46" y="31"/>
                    <a:pt x="40" y="44"/>
                    <a:pt x="40" y="44"/>
                  </a:cubicBezTo>
                  <a:cubicBezTo>
                    <a:pt x="39" y="45"/>
                    <a:pt x="18" y="11"/>
                    <a:pt x="17" y="10"/>
                  </a:cubicBezTo>
                  <a:cubicBezTo>
                    <a:pt x="12" y="0"/>
                    <a:pt x="0" y="5"/>
                    <a:pt x="6" y="16"/>
                  </a:cubicBezTo>
                  <a:cubicBezTo>
                    <a:pt x="22" y="44"/>
                    <a:pt x="23" y="49"/>
                    <a:pt x="29" y="59"/>
                  </a:cubicBezTo>
                  <a:cubicBezTo>
                    <a:pt x="31" y="63"/>
                    <a:pt x="44" y="85"/>
                    <a:pt x="38" y="86"/>
                  </a:cubicBezTo>
                  <a:cubicBezTo>
                    <a:pt x="33" y="87"/>
                    <a:pt x="27" y="75"/>
                    <a:pt x="17" y="72"/>
                  </a:cubicBezTo>
                  <a:cubicBezTo>
                    <a:pt x="2" y="67"/>
                    <a:pt x="0" y="77"/>
                    <a:pt x="6" y="80"/>
                  </a:cubicBezTo>
                  <a:cubicBezTo>
                    <a:pt x="7" y="81"/>
                    <a:pt x="16" y="84"/>
                    <a:pt x="22" y="96"/>
                  </a:cubicBezTo>
                  <a:cubicBezTo>
                    <a:pt x="23" y="99"/>
                    <a:pt x="32" y="101"/>
                    <a:pt x="35" y="102"/>
                  </a:cubicBezTo>
                  <a:cubicBezTo>
                    <a:pt x="54" y="114"/>
                    <a:pt x="57" y="111"/>
                    <a:pt x="64" y="111"/>
                  </a:cubicBezTo>
                  <a:cubicBezTo>
                    <a:pt x="72" y="112"/>
                    <a:pt x="74" y="116"/>
                    <a:pt x="74" y="116"/>
                  </a:cubicBezTo>
                  <a:cubicBezTo>
                    <a:pt x="111" y="97"/>
                    <a:pt x="111" y="97"/>
                    <a:pt x="111" y="97"/>
                  </a:cubicBezTo>
                  <a:cubicBezTo>
                    <a:pt x="111" y="98"/>
                    <a:pt x="110" y="91"/>
                    <a:pt x="109" y="89"/>
                  </a:cubicBezTo>
                  <a:close/>
                  <a:moveTo>
                    <a:pt x="109" y="89"/>
                  </a:moveTo>
                  <a:cubicBezTo>
                    <a:pt x="109" y="89"/>
                    <a:pt x="109" y="89"/>
                    <a:pt x="109" y="8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76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/>
      <p:bldP spid="14" grpId="0"/>
      <p:bldP spid="26" grpId="0"/>
      <p:bldP spid="27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6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entagon 35"/>
          <p:cNvSpPr/>
          <p:nvPr/>
        </p:nvSpPr>
        <p:spPr>
          <a:xfrm rot="10800000" flipH="1">
            <a:off x="712329" y="310793"/>
            <a:ext cx="4262918" cy="677493"/>
          </a:xfrm>
          <a:prstGeom prst="homePlate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7"/>
          <p:cNvSpPr/>
          <p:nvPr/>
        </p:nvSpPr>
        <p:spPr>
          <a:xfrm>
            <a:off x="1667300" y="487518"/>
            <a:ext cx="2577629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Что получилось в итоге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5373" y="1830532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Внедрялись по </a:t>
            </a:r>
            <a:r>
              <a:rPr lang="ru-RU" sz="2000" b="1" dirty="0" err="1"/>
              <a:t>Agile</a:t>
            </a:r>
            <a:r>
              <a:rPr lang="ru-RU" sz="2000" dirty="0"/>
              <a:t>, динамически корректируя механизмы системы. </a:t>
            </a:r>
            <a:r>
              <a:rPr lang="ru-RU" sz="2000" b="1" dirty="0"/>
              <a:t>Делали под Заказчика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5373" y="2955665"/>
            <a:ext cx="72333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Параллельно проводилась </a:t>
            </a:r>
            <a:r>
              <a:rPr lang="ru-RU" sz="2000" b="1" dirty="0"/>
              <a:t>полная инвентаризация и создание реестра всего имущества </a:t>
            </a:r>
            <a:r>
              <a:rPr lang="ru-RU" sz="2000" dirty="0"/>
              <a:t>АО НСПК для последующей загрузки данных из </a:t>
            </a:r>
            <a:r>
              <a:rPr lang="ru-RU" sz="2000" dirty="0" err="1"/>
              <a:t>Excel</a:t>
            </a:r>
            <a:r>
              <a:rPr lang="ru-RU" sz="2000" dirty="0"/>
              <a:t>, а также </a:t>
            </a:r>
            <a:r>
              <a:rPr lang="ru-RU" sz="2000" b="1" dirty="0"/>
              <a:t>оклейка всех объектов имущества этикетками со </a:t>
            </a:r>
            <a:r>
              <a:rPr lang="ru-RU" sz="2000" b="1" dirty="0" err="1"/>
              <a:t>штрихкодами</a:t>
            </a:r>
            <a:endParaRPr lang="ru-RU" sz="20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4678494"/>
            <a:ext cx="7233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Реализовали специализированное решение за </a:t>
            </a:r>
            <a:r>
              <a:rPr lang="ru-RU" sz="2000" b="1" dirty="0"/>
              <a:t>3 месяца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sp>
        <p:nvSpPr>
          <p:cNvPr id="17" name="Freeform 137"/>
          <p:cNvSpPr>
            <a:spLocks noEditPoints="1"/>
          </p:cNvSpPr>
          <p:nvPr/>
        </p:nvSpPr>
        <p:spPr bwMode="auto">
          <a:xfrm>
            <a:off x="1028926" y="431478"/>
            <a:ext cx="432244" cy="442617"/>
          </a:xfrm>
          <a:custGeom>
            <a:avLst/>
            <a:gdLst/>
            <a:ahLst/>
            <a:cxnLst>
              <a:cxn ang="0">
                <a:pos x="46" y="30"/>
              </a:cxn>
              <a:cxn ang="0">
                <a:pos x="39" y="36"/>
              </a:cxn>
              <a:cxn ang="0">
                <a:pos x="39" y="50"/>
              </a:cxn>
              <a:cxn ang="0">
                <a:pos x="38" y="50"/>
              </a:cxn>
              <a:cxn ang="0">
                <a:pos x="24" y="58"/>
              </a:cxn>
              <a:cxn ang="0">
                <a:pos x="24" y="59"/>
              </a:cxn>
              <a:cxn ang="0">
                <a:pos x="23" y="58"/>
              </a:cxn>
              <a:cxn ang="0">
                <a:pos x="21" y="56"/>
              </a:cxn>
              <a:cxn ang="0">
                <a:pos x="21" y="55"/>
              </a:cxn>
              <a:cxn ang="0">
                <a:pos x="24" y="45"/>
              </a:cxn>
              <a:cxn ang="0">
                <a:pos x="14" y="35"/>
              </a:cxn>
              <a:cxn ang="0">
                <a:pos x="4" y="38"/>
              </a:cxn>
              <a:cxn ang="0">
                <a:pos x="3" y="38"/>
              </a:cxn>
              <a:cxn ang="0">
                <a:pos x="3" y="38"/>
              </a:cxn>
              <a:cxn ang="0">
                <a:pos x="0" y="35"/>
              </a:cxn>
              <a:cxn ang="0">
                <a:pos x="0" y="34"/>
              </a:cxn>
              <a:cxn ang="0">
                <a:pos x="8" y="20"/>
              </a:cxn>
              <a:cxn ang="0">
                <a:pos x="9" y="20"/>
              </a:cxn>
              <a:cxn ang="0">
                <a:pos x="23" y="19"/>
              </a:cxn>
              <a:cxn ang="0">
                <a:pos x="29" y="12"/>
              </a:cxn>
              <a:cxn ang="0">
                <a:pos x="57" y="0"/>
              </a:cxn>
              <a:cxn ang="0">
                <a:pos x="58" y="1"/>
              </a:cxn>
              <a:cxn ang="0">
                <a:pos x="46" y="30"/>
              </a:cxn>
              <a:cxn ang="0">
                <a:pos x="47" y="8"/>
              </a:cxn>
              <a:cxn ang="0">
                <a:pos x="43" y="12"/>
              </a:cxn>
              <a:cxn ang="0">
                <a:pos x="47" y="15"/>
              </a:cxn>
              <a:cxn ang="0">
                <a:pos x="50" y="12"/>
              </a:cxn>
              <a:cxn ang="0">
                <a:pos x="47" y="8"/>
              </a:cxn>
            </a:cxnLst>
            <a:rect l="0" t="0" r="r" b="b"/>
            <a:pathLst>
              <a:path w="58" h="59">
                <a:moveTo>
                  <a:pt x="46" y="30"/>
                </a:moveTo>
                <a:cubicBezTo>
                  <a:pt x="44" y="32"/>
                  <a:pt x="42" y="34"/>
                  <a:pt x="39" y="36"/>
                </a:cubicBezTo>
                <a:cubicBezTo>
                  <a:pt x="39" y="50"/>
                  <a:pt x="39" y="50"/>
                  <a:pt x="39" y="50"/>
                </a:cubicBezTo>
                <a:cubicBezTo>
                  <a:pt x="39" y="50"/>
                  <a:pt x="39" y="50"/>
                  <a:pt x="38" y="50"/>
                </a:cubicBezTo>
                <a:cubicBezTo>
                  <a:pt x="24" y="58"/>
                  <a:pt x="24" y="58"/>
                  <a:pt x="24" y="58"/>
                </a:cubicBezTo>
                <a:cubicBezTo>
                  <a:pt x="24" y="59"/>
                  <a:pt x="24" y="59"/>
                  <a:pt x="24" y="59"/>
                </a:cubicBezTo>
                <a:cubicBezTo>
                  <a:pt x="24" y="59"/>
                  <a:pt x="23" y="58"/>
                  <a:pt x="23" y="58"/>
                </a:cubicBezTo>
                <a:cubicBezTo>
                  <a:pt x="21" y="56"/>
                  <a:pt x="21" y="56"/>
                  <a:pt x="21" y="56"/>
                </a:cubicBezTo>
                <a:cubicBezTo>
                  <a:pt x="21" y="56"/>
                  <a:pt x="20" y="55"/>
                  <a:pt x="21" y="55"/>
                </a:cubicBezTo>
                <a:cubicBezTo>
                  <a:pt x="24" y="45"/>
                  <a:pt x="24" y="45"/>
                  <a:pt x="24" y="45"/>
                </a:cubicBezTo>
                <a:cubicBezTo>
                  <a:pt x="14" y="35"/>
                  <a:pt x="14" y="35"/>
                  <a:pt x="14" y="35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38"/>
                  <a:pt x="3" y="38"/>
                  <a:pt x="3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0" y="34"/>
                  <a:pt x="0" y="34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0"/>
                  <a:pt x="9" y="20"/>
                  <a:pt x="9" y="20"/>
                </a:cubicBezTo>
                <a:cubicBezTo>
                  <a:pt x="23" y="19"/>
                  <a:pt x="23" y="19"/>
                  <a:pt x="23" y="19"/>
                </a:cubicBezTo>
                <a:cubicBezTo>
                  <a:pt x="25" y="17"/>
                  <a:pt x="27" y="14"/>
                  <a:pt x="29" y="12"/>
                </a:cubicBezTo>
                <a:cubicBezTo>
                  <a:pt x="38" y="3"/>
                  <a:pt x="45" y="0"/>
                  <a:pt x="57" y="0"/>
                </a:cubicBezTo>
                <a:cubicBezTo>
                  <a:pt x="58" y="0"/>
                  <a:pt x="58" y="1"/>
                  <a:pt x="58" y="1"/>
                </a:cubicBezTo>
                <a:cubicBezTo>
                  <a:pt x="58" y="13"/>
                  <a:pt x="55" y="21"/>
                  <a:pt x="46" y="30"/>
                </a:cubicBezTo>
                <a:close/>
                <a:moveTo>
                  <a:pt x="47" y="8"/>
                </a:moveTo>
                <a:cubicBezTo>
                  <a:pt x="45" y="8"/>
                  <a:pt x="43" y="10"/>
                  <a:pt x="43" y="12"/>
                </a:cubicBezTo>
                <a:cubicBezTo>
                  <a:pt x="43" y="14"/>
                  <a:pt x="45" y="15"/>
                  <a:pt x="47" y="15"/>
                </a:cubicBezTo>
                <a:cubicBezTo>
                  <a:pt x="49" y="15"/>
                  <a:pt x="50" y="14"/>
                  <a:pt x="50" y="12"/>
                </a:cubicBezTo>
                <a:cubicBezTo>
                  <a:pt x="50" y="10"/>
                  <a:pt x="49" y="8"/>
                  <a:pt x="47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75373" y="5477994"/>
            <a:ext cx="7233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Заказчик…</a:t>
            </a:r>
            <a:r>
              <a:rPr lang="ru-RU" sz="2000" dirty="0"/>
              <a:t>сейчас расскажет Вам все сам</a:t>
            </a:r>
          </a:p>
        </p:txBody>
      </p:sp>
    </p:spTree>
    <p:extLst>
      <p:ext uri="{BB962C8B-B14F-4D97-AF65-F5344CB8AC3E}">
        <p14:creationId xmlns:p14="http://schemas.microsoft.com/office/powerpoint/2010/main" val="36702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/>
      <p:bldP spid="14" grpId="0"/>
      <p:bldP spid="27" grpId="0"/>
      <p:bldP spid="17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875" y="4934635"/>
            <a:ext cx="868051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Андрей Селиверстов</a:t>
            </a:r>
          </a:p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Практика внедрения системы учета Имущества</a:t>
            </a:r>
          </a:p>
        </p:txBody>
      </p:sp>
      <p:pic>
        <p:nvPicPr>
          <p:cNvPr id="1026" name="Picture 2" descr="Картинки по запросу нсп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1609481"/>
            <a:ext cx="7108825" cy="253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147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5">
              <a:lumMod val="7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7"/>
          <p:cNvSpPr/>
          <p:nvPr/>
        </p:nvSpPr>
        <p:spPr>
          <a:xfrm>
            <a:off x="1667300" y="487518"/>
            <a:ext cx="1745671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Задачи проекта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5373" y="1576040"/>
            <a:ext cx="7233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Навести порядок в учете всего оборудования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5373" y="2108239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Реализовать систему в соответствие с требованиями различных подразделений компании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75373" y="2948214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Упросить и ускорить процедуру приемки и отражения операций по последующему движению имущества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3788189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Иметь возможность оперативно получать исчерпывающую информацию по оборудованию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75373" y="4628164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Упростить механизмы передачи данных и предоставления оперативной информацию для бухгалтерии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75373" y="5468139"/>
            <a:ext cx="72333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Максимально ускорить процесс проведения инвентаризации с возможность мгновенного изменения местоположения имущества</a:t>
            </a:r>
          </a:p>
        </p:txBody>
      </p:sp>
      <p:grpSp>
        <p:nvGrpSpPr>
          <p:cNvPr id="16" name="Group 119"/>
          <p:cNvGrpSpPr/>
          <p:nvPr/>
        </p:nvGrpSpPr>
        <p:grpSpPr>
          <a:xfrm>
            <a:off x="1091590" y="433364"/>
            <a:ext cx="383806" cy="396360"/>
            <a:chOff x="1227138" y="271463"/>
            <a:chExt cx="679450" cy="701675"/>
          </a:xfrm>
          <a:solidFill>
            <a:schemeClr val="bg1"/>
          </a:solidFill>
        </p:grpSpPr>
        <p:sp>
          <p:nvSpPr>
            <p:cNvPr id="17" name="Freeform 5"/>
            <p:cNvSpPr>
              <a:spLocks noEditPoints="1"/>
            </p:cNvSpPr>
            <p:nvPr/>
          </p:nvSpPr>
          <p:spPr bwMode="auto">
            <a:xfrm>
              <a:off x="1566863" y="584200"/>
              <a:ext cx="339725" cy="342900"/>
            </a:xfrm>
            <a:custGeom>
              <a:avLst/>
              <a:gdLst/>
              <a:ahLst/>
              <a:cxnLst>
                <a:cxn ang="0">
                  <a:pos x="89" y="73"/>
                </a:cxn>
                <a:cxn ang="0">
                  <a:pos x="69" y="52"/>
                </a:cxn>
                <a:cxn ang="0">
                  <a:pos x="62" y="13"/>
                </a:cxn>
                <a:cxn ang="0">
                  <a:pos x="13" y="13"/>
                </a:cxn>
                <a:cxn ang="0">
                  <a:pos x="13" y="63"/>
                </a:cxn>
                <a:cxn ang="0">
                  <a:pos x="52" y="70"/>
                </a:cxn>
                <a:cxn ang="0">
                  <a:pos x="72" y="90"/>
                </a:cxn>
                <a:cxn ang="0">
                  <a:pos x="89" y="73"/>
                </a:cxn>
                <a:cxn ang="0">
                  <a:pos x="54" y="54"/>
                </a:cxn>
                <a:cxn ang="0">
                  <a:pos x="22" y="54"/>
                </a:cxn>
                <a:cxn ang="0">
                  <a:pos x="22" y="22"/>
                </a:cxn>
                <a:cxn ang="0">
                  <a:pos x="54" y="22"/>
                </a:cxn>
                <a:cxn ang="0">
                  <a:pos x="54" y="54"/>
                </a:cxn>
                <a:cxn ang="0">
                  <a:pos x="54" y="54"/>
                </a:cxn>
                <a:cxn ang="0">
                  <a:pos x="54" y="54"/>
                </a:cxn>
              </a:cxnLst>
              <a:rect l="0" t="0" r="r" b="b"/>
              <a:pathLst>
                <a:path w="89" h="90">
                  <a:moveTo>
                    <a:pt x="89" y="73"/>
                  </a:moveTo>
                  <a:cubicBezTo>
                    <a:pt x="69" y="52"/>
                    <a:pt x="69" y="52"/>
                    <a:pt x="69" y="52"/>
                  </a:cubicBezTo>
                  <a:cubicBezTo>
                    <a:pt x="75" y="40"/>
                    <a:pt x="73" y="24"/>
                    <a:pt x="62" y="13"/>
                  </a:cubicBezTo>
                  <a:cubicBezTo>
                    <a:pt x="49" y="0"/>
                    <a:pt x="27" y="0"/>
                    <a:pt x="13" y="13"/>
                  </a:cubicBezTo>
                  <a:cubicBezTo>
                    <a:pt x="0" y="27"/>
                    <a:pt x="0" y="49"/>
                    <a:pt x="13" y="63"/>
                  </a:cubicBezTo>
                  <a:cubicBezTo>
                    <a:pt x="24" y="73"/>
                    <a:pt x="39" y="75"/>
                    <a:pt x="52" y="70"/>
                  </a:cubicBezTo>
                  <a:cubicBezTo>
                    <a:pt x="72" y="90"/>
                    <a:pt x="72" y="90"/>
                    <a:pt x="72" y="90"/>
                  </a:cubicBezTo>
                  <a:lnTo>
                    <a:pt x="89" y="73"/>
                  </a:lnTo>
                  <a:close/>
                  <a:moveTo>
                    <a:pt x="54" y="54"/>
                  </a:moveTo>
                  <a:cubicBezTo>
                    <a:pt x="45" y="63"/>
                    <a:pt x="31" y="63"/>
                    <a:pt x="22" y="54"/>
                  </a:cubicBezTo>
                  <a:cubicBezTo>
                    <a:pt x="13" y="45"/>
                    <a:pt x="13" y="31"/>
                    <a:pt x="22" y="22"/>
                  </a:cubicBezTo>
                  <a:cubicBezTo>
                    <a:pt x="31" y="13"/>
                    <a:pt x="45" y="13"/>
                    <a:pt x="54" y="22"/>
                  </a:cubicBezTo>
                  <a:cubicBezTo>
                    <a:pt x="62" y="31"/>
                    <a:pt x="62" y="45"/>
                    <a:pt x="54" y="54"/>
                  </a:cubicBezTo>
                  <a:close/>
                  <a:moveTo>
                    <a:pt x="54" y="54"/>
                  </a:moveTo>
                  <a:cubicBezTo>
                    <a:pt x="54" y="54"/>
                    <a:pt x="54" y="54"/>
                    <a:pt x="54" y="5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6"/>
            <p:cNvSpPr>
              <a:spLocks noEditPoints="1"/>
            </p:cNvSpPr>
            <p:nvPr/>
          </p:nvSpPr>
          <p:spPr bwMode="auto">
            <a:xfrm>
              <a:off x="1227138" y="271463"/>
              <a:ext cx="565150" cy="701675"/>
            </a:xfrm>
            <a:custGeom>
              <a:avLst/>
              <a:gdLst/>
              <a:ahLst/>
              <a:cxnLst>
                <a:cxn ang="0">
                  <a:pos x="127" y="161"/>
                </a:cxn>
                <a:cxn ang="0">
                  <a:pos x="101" y="152"/>
                </a:cxn>
                <a:cxn ang="0">
                  <a:pos x="25" y="152"/>
                </a:cxn>
                <a:cxn ang="0">
                  <a:pos x="25" y="139"/>
                </a:cxn>
                <a:cxn ang="0">
                  <a:pos x="91" y="139"/>
                </a:cxn>
                <a:cxn ang="0">
                  <a:pos x="86" y="126"/>
                </a:cxn>
                <a:cxn ang="0">
                  <a:pos x="25" y="126"/>
                </a:cxn>
                <a:cxn ang="0">
                  <a:pos x="25" y="113"/>
                </a:cxn>
                <a:cxn ang="0">
                  <a:pos x="86" y="113"/>
                </a:cxn>
                <a:cxn ang="0">
                  <a:pos x="91" y="99"/>
                </a:cxn>
                <a:cxn ang="0">
                  <a:pos x="25" y="99"/>
                </a:cxn>
                <a:cxn ang="0">
                  <a:pos x="25" y="87"/>
                </a:cxn>
                <a:cxn ang="0">
                  <a:pos x="102" y="87"/>
                </a:cxn>
                <a:cxn ang="0">
                  <a:pos x="127" y="79"/>
                </a:cxn>
                <a:cxn ang="0">
                  <a:pos x="148" y="85"/>
                </a:cxn>
                <a:cxn ang="0">
                  <a:pos x="148" y="0"/>
                </a:cxn>
                <a:cxn ang="0">
                  <a:pos x="53" y="0"/>
                </a:cxn>
                <a:cxn ang="0">
                  <a:pos x="53" y="56"/>
                </a:cxn>
                <a:cxn ang="0">
                  <a:pos x="0" y="56"/>
                </a:cxn>
                <a:cxn ang="0">
                  <a:pos x="0" y="184"/>
                </a:cxn>
                <a:cxn ang="0">
                  <a:pos x="148" y="184"/>
                </a:cxn>
                <a:cxn ang="0">
                  <a:pos x="148" y="168"/>
                </a:cxn>
                <a:cxn ang="0">
                  <a:pos x="140" y="159"/>
                </a:cxn>
                <a:cxn ang="0">
                  <a:pos x="127" y="161"/>
                </a:cxn>
                <a:cxn ang="0">
                  <a:pos x="127" y="161"/>
                </a:cxn>
                <a:cxn ang="0">
                  <a:pos x="127" y="161"/>
                </a:cxn>
              </a:cxnLst>
              <a:rect l="0" t="0" r="r" b="b"/>
              <a:pathLst>
                <a:path w="148" h="184">
                  <a:moveTo>
                    <a:pt x="127" y="161"/>
                  </a:moveTo>
                  <a:cubicBezTo>
                    <a:pt x="117" y="161"/>
                    <a:pt x="108" y="158"/>
                    <a:pt x="101" y="152"/>
                  </a:cubicBezTo>
                  <a:cubicBezTo>
                    <a:pt x="25" y="152"/>
                    <a:pt x="25" y="152"/>
                    <a:pt x="25" y="152"/>
                  </a:cubicBezTo>
                  <a:cubicBezTo>
                    <a:pt x="25" y="139"/>
                    <a:pt x="25" y="139"/>
                    <a:pt x="25" y="139"/>
                  </a:cubicBezTo>
                  <a:cubicBezTo>
                    <a:pt x="91" y="139"/>
                    <a:pt x="91" y="139"/>
                    <a:pt x="91" y="139"/>
                  </a:cubicBezTo>
                  <a:cubicBezTo>
                    <a:pt x="88" y="135"/>
                    <a:pt x="87" y="130"/>
                    <a:pt x="86" y="126"/>
                  </a:cubicBezTo>
                  <a:cubicBezTo>
                    <a:pt x="25" y="126"/>
                    <a:pt x="25" y="126"/>
                    <a:pt x="25" y="126"/>
                  </a:cubicBezTo>
                  <a:cubicBezTo>
                    <a:pt x="25" y="113"/>
                    <a:pt x="25" y="113"/>
                    <a:pt x="25" y="113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7" y="108"/>
                    <a:pt x="89" y="104"/>
                    <a:pt x="91" y="99"/>
                  </a:cubicBezTo>
                  <a:cubicBezTo>
                    <a:pt x="25" y="99"/>
                    <a:pt x="25" y="99"/>
                    <a:pt x="25" y="99"/>
                  </a:cubicBezTo>
                  <a:cubicBezTo>
                    <a:pt x="25" y="87"/>
                    <a:pt x="25" y="87"/>
                    <a:pt x="25" y="87"/>
                  </a:cubicBezTo>
                  <a:cubicBezTo>
                    <a:pt x="102" y="87"/>
                    <a:pt x="102" y="87"/>
                    <a:pt x="102" y="87"/>
                  </a:cubicBezTo>
                  <a:cubicBezTo>
                    <a:pt x="109" y="82"/>
                    <a:pt x="118" y="79"/>
                    <a:pt x="127" y="79"/>
                  </a:cubicBezTo>
                  <a:cubicBezTo>
                    <a:pt x="135" y="79"/>
                    <a:pt x="142" y="81"/>
                    <a:pt x="148" y="85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56"/>
                    <a:pt x="53" y="56"/>
                    <a:pt x="53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148" y="184"/>
                    <a:pt x="148" y="184"/>
                    <a:pt x="148" y="184"/>
                  </a:cubicBezTo>
                  <a:cubicBezTo>
                    <a:pt x="148" y="168"/>
                    <a:pt x="148" y="168"/>
                    <a:pt x="148" y="168"/>
                  </a:cubicBezTo>
                  <a:cubicBezTo>
                    <a:pt x="140" y="159"/>
                    <a:pt x="140" y="159"/>
                    <a:pt x="140" y="159"/>
                  </a:cubicBezTo>
                  <a:cubicBezTo>
                    <a:pt x="136" y="160"/>
                    <a:pt x="131" y="161"/>
                    <a:pt x="127" y="161"/>
                  </a:cubicBezTo>
                  <a:close/>
                  <a:moveTo>
                    <a:pt x="127" y="161"/>
                  </a:moveTo>
                  <a:cubicBezTo>
                    <a:pt x="127" y="161"/>
                    <a:pt x="127" y="161"/>
                    <a:pt x="127" y="16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7"/>
            <p:cNvSpPr>
              <a:spLocks noEditPoints="1"/>
            </p:cNvSpPr>
            <p:nvPr/>
          </p:nvSpPr>
          <p:spPr bwMode="auto">
            <a:xfrm>
              <a:off x="1246188" y="293688"/>
              <a:ext cx="141288" cy="144463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0" y="91"/>
                </a:cxn>
                <a:cxn ang="0">
                  <a:pos x="89" y="91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9" y="0"/>
                </a:cxn>
              </a:cxnLst>
              <a:rect l="0" t="0" r="r" b="b"/>
              <a:pathLst>
                <a:path w="89" h="91">
                  <a:moveTo>
                    <a:pt x="89" y="0"/>
                  </a:moveTo>
                  <a:lnTo>
                    <a:pt x="0" y="91"/>
                  </a:lnTo>
                  <a:lnTo>
                    <a:pt x="89" y="91"/>
                  </a:lnTo>
                  <a:lnTo>
                    <a:pt x="89" y="0"/>
                  </a:lnTo>
                  <a:close/>
                  <a:moveTo>
                    <a:pt x="89" y="0"/>
                  </a:moveTo>
                  <a:lnTo>
                    <a:pt x="8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8"/>
            <p:cNvSpPr>
              <a:spLocks noEditPoints="1"/>
            </p:cNvSpPr>
            <p:nvPr/>
          </p:nvSpPr>
          <p:spPr bwMode="auto">
            <a:xfrm>
              <a:off x="1246188" y="293688"/>
              <a:ext cx="141288" cy="144463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0" y="91"/>
                </a:cxn>
                <a:cxn ang="0">
                  <a:pos x="89" y="91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9" y="0"/>
                </a:cxn>
              </a:cxnLst>
              <a:rect l="0" t="0" r="r" b="b"/>
              <a:pathLst>
                <a:path w="89" h="91">
                  <a:moveTo>
                    <a:pt x="89" y="0"/>
                  </a:moveTo>
                  <a:lnTo>
                    <a:pt x="0" y="91"/>
                  </a:lnTo>
                  <a:lnTo>
                    <a:pt x="89" y="91"/>
                  </a:lnTo>
                  <a:lnTo>
                    <a:pt x="89" y="0"/>
                  </a:lnTo>
                  <a:moveTo>
                    <a:pt x="89" y="0"/>
                  </a:moveTo>
                  <a:lnTo>
                    <a:pt x="89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052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/>
      <p:bldP spid="14" grpId="0"/>
      <p:bldP spid="26" grpId="0"/>
      <p:bldP spid="27" grpId="0"/>
      <p:bldP spid="11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6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7"/>
          <p:cNvSpPr/>
          <p:nvPr/>
        </p:nvSpPr>
        <p:spPr>
          <a:xfrm>
            <a:off x="1667300" y="487518"/>
            <a:ext cx="2599943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Достигнуты результаты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4740507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Все операции возможно реализовать с </a:t>
            </a:r>
            <a:r>
              <a:rPr lang="ru-RU" sz="2000" b="1" dirty="0"/>
              <a:t>помощью мобильных устройств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5373" y="2729279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Система построена на нескольких основных </a:t>
            </a:r>
            <a:r>
              <a:rPr lang="ru-RU" sz="2000" b="1" dirty="0"/>
              <a:t>многофункциональных</a:t>
            </a:r>
            <a:r>
              <a:rPr lang="ru-RU" sz="2000" dirty="0"/>
              <a:t> документах: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95748" y="3437165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895350" indent="-355600"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Поступление</a:t>
            </a:r>
          </a:p>
          <a:p>
            <a:pPr marL="895350" indent="-355600"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Перемещение</a:t>
            </a:r>
          </a:p>
          <a:p>
            <a:pPr marL="895350" indent="-355600"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Инвентаризация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5373" y="1804640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На данный момент в системе учтено более </a:t>
            </a:r>
            <a:r>
              <a:rPr lang="ru-RU" sz="2000" b="1" dirty="0"/>
              <a:t>6000 единиц оборудования</a:t>
            </a:r>
          </a:p>
        </p:txBody>
      </p:sp>
      <p:sp>
        <p:nvSpPr>
          <p:cNvPr id="19" name="Freeform 152"/>
          <p:cNvSpPr>
            <a:spLocks noEditPoints="1"/>
          </p:cNvSpPr>
          <p:nvPr/>
        </p:nvSpPr>
        <p:spPr bwMode="auto">
          <a:xfrm>
            <a:off x="1036320" y="437361"/>
            <a:ext cx="432493" cy="399682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3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7" grpId="0"/>
      <p:bldP spid="16" grpId="0"/>
      <p:bldP spid="2" grpId="0"/>
      <p:bldP spid="18" grpId="0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6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7"/>
          <p:cNvSpPr/>
          <p:nvPr/>
        </p:nvSpPr>
        <p:spPr>
          <a:xfrm>
            <a:off x="1667300" y="487518"/>
            <a:ext cx="2599943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Достигнуты результаты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5747" y="2488817"/>
            <a:ext cx="73301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3556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Скорость проведения </a:t>
            </a:r>
            <a:r>
              <a:rPr lang="ru-RU" sz="2000" b="1" dirty="0"/>
              <a:t>увеличилась в разы</a:t>
            </a:r>
          </a:p>
          <a:p>
            <a:pPr marL="895350" indent="-3556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b="1" dirty="0"/>
              <a:t>Актуализация</a:t>
            </a:r>
            <a:r>
              <a:rPr lang="ru-RU" sz="2000" dirty="0"/>
              <a:t> местоположения по ходу Инвентаризации</a:t>
            </a:r>
          </a:p>
          <a:p>
            <a:pPr marL="895350" indent="-3556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b="1" dirty="0"/>
              <a:t>Проверка и уточнения </a:t>
            </a:r>
            <a:r>
              <a:rPr lang="ru-RU" sz="2000" dirty="0"/>
              <a:t>по ходу Инвентаризации</a:t>
            </a:r>
          </a:p>
          <a:p>
            <a:pPr marL="895350" indent="-3556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b="1" dirty="0" err="1"/>
              <a:t>Перемаркировка</a:t>
            </a:r>
            <a:r>
              <a:rPr lang="ru-RU" sz="2000" dirty="0"/>
              <a:t> оборудования при необходимости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5373" y="1799949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Инвентаризацию проводим </a:t>
            </a:r>
            <a:r>
              <a:rPr lang="ru-RU" sz="2000" b="1" dirty="0"/>
              <a:t>исключительно с помощью мобильных устройств</a:t>
            </a:r>
          </a:p>
        </p:txBody>
      </p:sp>
      <p:sp>
        <p:nvSpPr>
          <p:cNvPr id="17" name="Freeform 107"/>
          <p:cNvSpPr>
            <a:spLocks noEditPoints="1"/>
          </p:cNvSpPr>
          <p:nvPr/>
        </p:nvSpPr>
        <p:spPr bwMode="auto">
          <a:xfrm>
            <a:off x="1163434" y="447765"/>
            <a:ext cx="381865" cy="387282"/>
          </a:xfrm>
          <a:custGeom>
            <a:avLst/>
            <a:gdLst/>
            <a:ahLst/>
            <a:cxnLst>
              <a:cxn ang="0">
                <a:pos x="64" y="14"/>
              </a:cxn>
              <a:cxn ang="0">
                <a:pos x="12" y="65"/>
              </a:cxn>
              <a:cxn ang="0">
                <a:pos x="10" y="66"/>
              </a:cxn>
              <a:cxn ang="0">
                <a:pos x="8" y="65"/>
              </a:cxn>
              <a:cxn ang="0">
                <a:pos x="0" y="57"/>
              </a:cxn>
              <a:cxn ang="0">
                <a:pos x="0" y="56"/>
              </a:cxn>
              <a:cxn ang="0">
                <a:pos x="0" y="54"/>
              </a:cxn>
              <a:cxn ang="0">
                <a:pos x="52" y="2"/>
              </a:cxn>
              <a:cxn ang="0">
                <a:pos x="54" y="1"/>
              </a:cxn>
              <a:cxn ang="0">
                <a:pos x="56" y="2"/>
              </a:cxn>
              <a:cxn ang="0">
                <a:pos x="64" y="10"/>
              </a:cxn>
              <a:cxn ang="0">
                <a:pos x="64" y="12"/>
              </a:cxn>
              <a:cxn ang="0">
                <a:pos x="64" y="14"/>
              </a:cxn>
              <a:cxn ang="0">
                <a:pos x="14" y="5"/>
              </a:cxn>
              <a:cxn ang="0">
                <a:pos x="10" y="7"/>
              </a:cxn>
              <a:cxn ang="0">
                <a:pos x="9" y="11"/>
              </a:cxn>
              <a:cxn ang="0">
                <a:pos x="8" y="7"/>
              </a:cxn>
              <a:cxn ang="0">
                <a:pos x="4" y="5"/>
              </a:cxn>
              <a:cxn ang="0">
                <a:pos x="8" y="4"/>
              </a:cxn>
              <a:cxn ang="0">
                <a:pos x="9" y="0"/>
              </a:cxn>
              <a:cxn ang="0">
                <a:pos x="10" y="4"/>
              </a:cxn>
              <a:cxn ang="0">
                <a:pos x="14" y="5"/>
              </a:cxn>
              <a:cxn ang="0">
                <a:pos x="32" y="13"/>
              </a:cxn>
              <a:cxn ang="0">
                <a:pos x="24" y="16"/>
              </a:cxn>
              <a:cxn ang="0">
                <a:pos x="22" y="23"/>
              </a:cxn>
              <a:cxn ang="0">
                <a:pos x="19" y="16"/>
              </a:cxn>
              <a:cxn ang="0">
                <a:pos x="11" y="13"/>
              </a:cxn>
              <a:cxn ang="0">
                <a:pos x="19" y="11"/>
              </a:cxn>
              <a:cxn ang="0">
                <a:pos x="22" y="3"/>
              </a:cxn>
              <a:cxn ang="0">
                <a:pos x="24" y="11"/>
              </a:cxn>
              <a:cxn ang="0">
                <a:pos x="32" y="13"/>
              </a:cxn>
              <a:cxn ang="0">
                <a:pos x="40" y="5"/>
              </a:cxn>
              <a:cxn ang="0">
                <a:pos x="36" y="7"/>
              </a:cxn>
              <a:cxn ang="0">
                <a:pos x="34" y="11"/>
              </a:cxn>
              <a:cxn ang="0">
                <a:pos x="33" y="7"/>
              </a:cxn>
              <a:cxn ang="0">
                <a:pos x="29" y="5"/>
              </a:cxn>
              <a:cxn ang="0">
                <a:pos x="33" y="4"/>
              </a:cxn>
              <a:cxn ang="0">
                <a:pos x="34" y="0"/>
              </a:cxn>
              <a:cxn ang="0">
                <a:pos x="36" y="4"/>
              </a:cxn>
              <a:cxn ang="0">
                <a:pos x="40" y="5"/>
              </a:cxn>
              <a:cxn ang="0">
                <a:pos x="58" y="12"/>
              </a:cxn>
              <a:cxn ang="0">
                <a:pos x="54" y="8"/>
              </a:cxn>
              <a:cxn ang="0">
                <a:pos x="42" y="19"/>
              </a:cxn>
              <a:cxn ang="0">
                <a:pos x="46" y="24"/>
              </a:cxn>
              <a:cxn ang="0">
                <a:pos x="58" y="12"/>
              </a:cxn>
              <a:cxn ang="0">
                <a:pos x="65" y="31"/>
              </a:cxn>
              <a:cxn ang="0">
                <a:pos x="61" y="32"/>
              </a:cxn>
              <a:cxn ang="0">
                <a:pos x="60" y="36"/>
              </a:cxn>
              <a:cxn ang="0">
                <a:pos x="59" y="32"/>
              </a:cxn>
              <a:cxn ang="0">
                <a:pos x="55" y="31"/>
              </a:cxn>
              <a:cxn ang="0">
                <a:pos x="59" y="30"/>
              </a:cxn>
              <a:cxn ang="0">
                <a:pos x="60" y="26"/>
              </a:cxn>
              <a:cxn ang="0">
                <a:pos x="61" y="30"/>
              </a:cxn>
              <a:cxn ang="0">
                <a:pos x="65" y="31"/>
              </a:cxn>
            </a:cxnLst>
            <a:rect l="0" t="0" r="r" b="b"/>
            <a:pathLst>
              <a:path w="65" h="66">
                <a:moveTo>
                  <a:pt x="64" y="14"/>
                </a:moveTo>
                <a:cubicBezTo>
                  <a:pt x="12" y="65"/>
                  <a:pt x="12" y="65"/>
                  <a:pt x="12" y="65"/>
                </a:cubicBezTo>
                <a:cubicBezTo>
                  <a:pt x="11" y="66"/>
                  <a:pt x="11" y="66"/>
                  <a:pt x="10" y="66"/>
                </a:cubicBezTo>
                <a:cubicBezTo>
                  <a:pt x="9" y="66"/>
                  <a:pt x="9" y="66"/>
                  <a:pt x="8" y="65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6"/>
                  <a:pt x="0" y="56"/>
                </a:cubicBezTo>
                <a:cubicBezTo>
                  <a:pt x="0" y="55"/>
                  <a:pt x="0" y="54"/>
                  <a:pt x="0" y="54"/>
                </a:cubicBezTo>
                <a:cubicBezTo>
                  <a:pt x="52" y="2"/>
                  <a:pt x="52" y="2"/>
                  <a:pt x="52" y="2"/>
                </a:cubicBezTo>
                <a:cubicBezTo>
                  <a:pt x="52" y="2"/>
                  <a:pt x="53" y="1"/>
                  <a:pt x="54" y="1"/>
                </a:cubicBezTo>
                <a:cubicBezTo>
                  <a:pt x="54" y="1"/>
                  <a:pt x="55" y="2"/>
                  <a:pt x="56" y="2"/>
                </a:cubicBezTo>
                <a:cubicBezTo>
                  <a:pt x="64" y="10"/>
                  <a:pt x="64" y="10"/>
                  <a:pt x="64" y="10"/>
                </a:cubicBezTo>
                <a:cubicBezTo>
                  <a:pt x="64" y="11"/>
                  <a:pt x="64" y="11"/>
                  <a:pt x="64" y="12"/>
                </a:cubicBezTo>
                <a:cubicBezTo>
                  <a:pt x="64" y="13"/>
                  <a:pt x="64" y="13"/>
                  <a:pt x="64" y="14"/>
                </a:cubicBezTo>
                <a:close/>
                <a:moveTo>
                  <a:pt x="14" y="5"/>
                </a:moveTo>
                <a:cubicBezTo>
                  <a:pt x="10" y="7"/>
                  <a:pt x="10" y="7"/>
                  <a:pt x="10" y="7"/>
                </a:cubicBezTo>
                <a:cubicBezTo>
                  <a:pt x="9" y="11"/>
                  <a:pt x="9" y="11"/>
                  <a:pt x="9" y="11"/>
                </a:cubicBezTo>
                <a:cubicBezTo>
                  <a:pt x="8" y="7"/>
                  <a:pt x="8" y="7"/>
                  <a:pt x="8" y="7"/>
                </a:cubicBezTo>
                <a:cubicBezTo>
                  <a:pt x="4" y="5"/>
                  <a:pt x="4" y="5"/>
                  <a:pt x="4" y="5"/>
                </a:cubicBezTo>
                <a:cubicBezTo>
                  <a:pt x="8" y="4"/>
                  <a:pt x="8" y="4"/>
                  <a:pt x="8" y="4"/>
                </a:cubicBezTo>
                <a:cubicBezTo>
                  <a:pt x="9" y="0"/>
                  <a:pt x="9" y="0"/>
                  <a:pt x="9" y="0"/>
                </a:cubicBezTo>
                <a:cubicBezTo>
                  <a:pt x="10" y="4"/>
                  <a:pt x="10" y="4"/>
                  <a:pt x="10" y="4"/>
                </a:cubicBezTo>
                <a:lnTo>
                  <a:pt x="14" y="5"/>
                </a:lnTo>
                <a:close/>
                <a:moveTo>
                  <a:pt x="32" y="13"/>
                </a:moveTo>
                <a:cubicBezTo>
                  <a:pt x="24" y="16"/>
                  <a:pt x="24" y="16"/>
                  <a:pt x="2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19" y="16"/>
                  <a:pt x="19" y="16"/>
                  <a:pt x="19" y="16"/>
                </a:cubicBezTo>
                <a:cubicBezTo>
                  <a:pt x="11" y="13"/>
                  <a:pt x="11" y="13"/>
                  <a:pt x="11" y="13"/>
                </a:cubicBezTo>
                <a:cubicBezTo>
                  <a:pt x="19" y="11"/>
                  <a:pt x="19" y="11"/>
                  <a:pt x="19" y="11"/>
                </a:cubicBezTo>
                <a:cubicBezTo>
                  <a:pt x="22" y="3"/>
                  <a:pt x="22" y="3"/>
                  <a:pt x="22" y="3"/>
                </a:cubicBezTo>
                <a:cubicBezTo>
                  <a:pt x="24" y="11"/>
                  <a:pt x="24" y="11"/>
                  <a:pt x="24" y="11"/>
                </a:cubicBezTo>
                <a:lnTo>
                  <a:pt x="32" y="13"/>
                </a:lnTo>
                <a:close/>
                <a:moveTo>
                  <a:pt x="40" y="5"/>
                </a:moveTo>
                <a:cubicBezTo>
                  <a:pt x="36" y="7"/>
                  <a:pt x="36" y="7"/>
                  <a:pt x="36" y="7"/>
                </a:cubicBezTo>
                <a:cubicBezTo>
                  <a:pt x="34" y="11"/>
                  <a:pt x="34" y="11"/>
                  <a:pt x="34" y="11"/>
                </a:cubicBezTo>
                <a:cubicBezTo>
                  <a:pt x="33" y="7"/>
                  <a:pt x="33" y="7"/>
                  <a:pt x="33" y="7"/>
                </a:cubicBezTo>
                <a:cubicBezTo>
                  <a:pt x="29" y="5"/>
                  <a:pt x="29" y="5"/>
                  <a:pt x="29" y="5"/>
                </a:cubicBezTo>
                <a:cubicBezTo>
                  <a:pt x="33" y="4"/>
                  <a:pt x="33" y="4"/>
                  <a:pt x="33" y="4"/>
                </a:cubicBezTo>
                <a:cubicBezTo>
                  <a:pt x="34" y="0"/>
                  <a:pt x="34" y="0"/>
                  <a:pt x="34" y="0"/>
                </a:cubicBezTo>
                <a:cubicBezTo>
                  <a:pt x="36" y="4"/>
                  <a:pt x="36" y="4"/>
                  <a:pt x="36" y="4"/>
                </a:cubicBezTo>
                <a:lnTo>
                  <a:pt x="40" y="5"/>
                </a:lnTo>
                <a:close/>
                <a:moveTo>
                  <a:pt x="58" y="12"/>
                </a:moveTo>
                <a:cubicBezTo>
                  <a:pt x="54" y="8"/>
                  <a:pt x="54" y="8"/>
                  <a:pt x="54" y="8"/>
                </a:cubicBezTo>
                <a:cubicBezTo>
                  <a:pt x="42" y="19"/>
                  <a:pt x="42" y="19"/>
                  <a:pt x="42" y="19"/>
                </a:cubicBezTo>
                <a:cubicBezTo>
                  <a:pt x="46" y="24"/>
                  <a:pt x="46" y="24"/>
                  <a:pt x="46" y="24"/>
                </a:cubicBezTo>
                <a:lnTo>
                  <a:pt x="58" y="12"/>
                </a:lnTo>
                <a:close/>
                <a:moveTo>
                  <a:pt x="65" y="31"/>
                </a:moveTo>
                <a:cubicBezTo>
                  <a:pt x="61" y="32"/>
                  <a:pt x="61" y="32"/>
                  <a:pt x="61" y="32"/>
                </a:cubicBezTo>
                <a:cubicBezTo>
                  <a:pt x="60" y="36"/>
                  <a:pt x="60" y="36"/>
                  <a:pt x="60" y="36"/>
                </a:cubicBezTo>
                <a:cubicBezTo>
                  <a:pt x="59" y="32"/>
                  <a:pt x="59" y="32"/>
                  <a:pt x="59" y="32"/>
                </a:cubicBezTo>
                <a:cubicBezTo>
                  <a:pt x="55" y="31"/>
                  <a:pt x="55" y="31"/>
                  <a:pt x="55" y="31"/>
                </a:cubicBezTo>
                <a:cubicBezTo>
                  <a:pt x="59" y="30"/>
                  <a:pt x="59" y="30"/>
                  <a:pt x="59" y="30"/>
                </a:cubicBezTo>
                <a:cubicBezTo>
                  <a:pt x="60" y="26"/>
                  <a:pt x="60" y="26"/>
                  <a:pt x="60" y="26"/>
                </a:cubicBezTo>
                <a:cubicBezTo>
                  <a:pt x="61" y="30"/>
                  <a:pt x="61" y="30"/>
                  <a:pt x="61" y="30"/>
                </a:cubicBezTo>
                <a:lnTo>
                  <a:pt x="65" y="3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99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  <p:bldP spid="18" grpId="0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6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7"/>
          <p:cNvSpPr/>
          <p:nvPr/>
        </p:nvSpPr>
        <p:spPr>
          <a:xfrm>
            <a:off x="1667300" y="487518"/>
            <a:ext cx="2599943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Достигнуты результаты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5373" y="1791940"/>
            <a:ext cx="7233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Реализован </a:t>
            </a:r>
            <a:r>
              <a:rPr lang="ru-RU" sz="2000" b="1" dirty="0"/>
              <a:t>двусторонний</a:t>
            </a:r>
            <a:r>
              <a:rPr lang="ru-RU" sz="2000" dirty="0"/>
              <a:t> обмен. </a:t>
            </a:r>
            <a:r>
              <a:rPr lang="ru-RU" sz="2000" b="1" dirty="0"/>
              <a:t>Бухгалтерия довольна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3574" y="5041952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От </a:t>
            </a:r>
            <a:r>
              <a:rPr lang="ru-RU" sz="2000" b="1" dirty="0"/>
              <a:t>начала переговоров </a:t>
            </a:r>
            <a:r>
              <a:rPr lang="ru-RU" sz="2000" dirty="0"/>
              <a:t>до </a:t>
            </a:r>
            <a:r>
              <a:rPr lang="ru-RU" sz="2000" b="1" dirty="0"/>
              <a:t>ввода системы </a:t>
            </a:r>
            <a:r>
              <a:rPr lang="ru-RU" sz="2000" dirty="0"/>
              <a:t>в промышленную </a:t>
            </a:r>
            <a:r>
              <a:rPr lang="ru-RU" sz="2000" b="1" dirty="0"/>
              <a:t>эксплуатацию</a:t>
            </a:r>
            <a:r>
              <a:rPr lang="ru-RU" sz="2000" dirty="0"/>
              <a:t> прошло </a:t>
            </a:r>
            <a:r>
              <a:rPr lang="ru-RU" sz="2000" b="1" dirty="0"/>
              <a:t>4 месяца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95748" y="2200059"/>
            <a:ext cx="6700452" cy="235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indent="-3556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Наша система является </a:t>
            </a:r>
            <a:r>
              <a:rPr lang="ru-RU" sz="2000" b="1" dirty="0"/>
              <a:t>первоисточником</a:t>
            </a:r>
          </a:p>
          <a:p>
            <a:pPr marL="895350" indent="-3556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Результаты инвентаризации могут быть </a:t>
            </a:r>
            <a:r>
              <a:rPr lang="ru-RU" sz="2000" b="1" dirty="0"/>
              <a:t>оперативно загружены </a:t>
            </a:r>
            <a:r>
              <a:rPr lang="ru-RU" sz="2000" dirty="0"/>
              <a:t>в бухгалтерскую систему</a:t>
            </a:r>
          </a:p>
          <a:p>
            <a:pPr marL="895350" indent="-3556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Бухгалтерия </a:t>
            </a:r>
            <a:r>
              <a:rPr lang="ru-RU" sz="2000" b="1" dirty="0"/>
              <a:t>пользуется системой </a:t>
            </a:r>
            <a:r>
              <a:rPr lang="ru-RU" sz="2000" dirty="0"/>
              <a:t>для получения подробной информации</a:t>
            </a:r>
          </a:p>
        </p:txBody>
      </p:sp>
      <p:grpSp>
        <p:nvGrpSpPr>
          <p:cNvPr id="17" name="Group 122"/>
          <p:cNvGrpSpPr/>
          <p:nvPr/>
        </p:nvGrpSpPr>
        <p:grpSpPr>
          <a:xfrm>
            <a:off x="1138155" y="415303"/>
            <a:ext cx="328695" cy="442852"/>
            <a:chOff x="1982788" y="820738"/>
            <a:chExt cx="1060450" cy="1428750"/>
          </a:xfrm>
          <a:solidFill>
            <a:schemeClr val="bg1"/>
          </a:solidFill>
        </p:grpSpPr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2193926" y="1239838"/>
              <a:ext cx="682625" cy="590550"/>
            </a:xfrm>
            <a:custGeom>
              <a:avLst/>
              <a:gdLst/>
              <a:ahLst/>
              <a:cxnLst>
                <a:cxn ang="0">
                  <a:pos x="170" y="1"/>
                </a:cxn>
                <a:cxn ang="0">
                  <a:pos x="63" y="93"/>
                </a:cxn>
                <a:cxn ang="0">
                  <a:pos x="23" y="62"/>
                </a:cxn>
                <a:cxn ang="0">
                  <a:pos x="1" y="81"/>
                </a:cxn>
                <a:cxn ang="0">
                  <a:pos x="74" y="155"/>
                </a:cxn>
                <a:cxn ang="0">
                  <a:pos x="76" y="156"/>
                </a:cxn>
                <a:cxn ang="0">
                  <a:pos x="76" y="156"/>
                </a:cxn>
                <a:cxn ang="0">
                  <a:pos x="78" y="154"/>
                </a:cxn>
                <a:cxn ang="0">
                  <a:pos x="178" y="16"/>
                </a:cxn>
                <a:cxn ang="0">
                  <a:pos x="179" y="12"/>
                </a:cxn>
                <a:cxn ang="0">
                  <a:pos x="170" y="1"/>
                </a:cxn>
                <a:cxn ang="0">
                  <a:pos x="170" y="1"/>
                </a:cxn>
                <a:cxn ang="0">
                  <a:pos x="170" y="1"/>
                </a:cxn>
              </a:cxnLst>
              <a:rect l="0" t="0" r="r" b="b"/>
              <a:pathLst>
                <a:path w="180" h="156">
                  <a:moveTo>
                    <a:pt x="170" y="1"/>
                  </a:moveTo>
                  <a:cubicBezTo>
                    <a:pt x="117" y="33"/>
                    <a:pt x="79" y="75"/>
                    <a:pt x="63" y="93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22" y="61"/>
                    <a:pt x="0" y="80"/>
                    <a:pt x="1" y="81"/>
                  </a:cubicBezTo>
                  <a:cubicBezTo>
                    <a:pt x="74" y="155"/>
                    <a:pt x="74" y="155"/>
                    <a:pt x="74" y="155"/>
                  </a:cubicBezTo>
                  <a:cubicBezTo>
                    <a:pt x="74" y="155"/>
                    <a:pt x="75" y="156"/>
                    <a:pt x="76" y="156"/>
                  </a:cubicBezTo>
                  <a:cubicBezTo>
                    <a:pt x="76" y="156"/>
                    <a:pt x="76" y="156"/>
                    <a:pt x="76" y="156"/>
                  </a:cubicBezTo>
                  <a:cubicBezTo>
                    <a:pt x="77" y="156"/>
                    <a:pt x="78" y="155"/>
                    <a:pt x="78" y="154"/>
                  </a:cubicBezTo>
                  <a:cubicBezTo>
                    <a:pt x="90" y="124"/>
                    <a:pt x="129" y="61"/>
                    <a:pt x="178" y="16"/>
                  </a:cubicBezTo>
                  <a:cubicBezTo>
                    <a:pt x="179" y="15"/>
                    <a:pt x="180" y="13"/>
                    <a:pt x="179" y="12"/>
                  </a:cubicBezTo>
                  <a:cubicBezTo>
                    <a:pt x="179" y="12"/>
                    <a:pt x="171" y="0"/>
                    <a:pt x="170" y="1"/>
                  </a:cubicBezTo>
                  <a:close/>
                  <a:moveTo>
                    <a:pt x="170" y="1"/>
                  </a:moveTo>
                  <a:cubicBezTo>
                    <a:pt x="170" y="1"/>
                    <a:pt x="170" y="1"/>
                    <a:pt x="170" y="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1982788" y="820738"/>
              <a:ext cx="1060450" cy="1428750"/>
            </a:xfrm>
            <a:custGeom>
              <a:avLst/>
              <a:gdLst/>
              <a:ahLst/>
              <a:cxnLst>
                <a:cxn ang="0">
                  <a:pos x="274" y="46"/>
                </a:cxn>
                <a:cxn ang="0">
                  <a:pos x="145" y="4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35" y="4"/>
                </a:cxn>
                <a:cxn ang="0">
                  <a:pos x="6" y="46"/>
                </a:cxn>
                <a:cxn ang="0">
                  <a:pos x="0" y="52"/>
                </a:cxn>
                <a:cxn ang="0">
                  <a:pos x="0" y="239"/>
                </a:cxn>
                <a:cxn ang="0">
                  <a:pos x="138" y="377"/>
                </a:cxn>
                <a:cxn ang="0">
                  <a:pos x="140" y="378"/>
                </a:cxn>
                <a:cxn ang="0">
                  <a:pos x="142" y="377"/>
                </a:cxn>
                <a:cxn ang="0">
                  <a:pos x="280" y="239"/>
                </a:cxn>
                <a:cxn ang="0">
                  <a:pos x="280" y="52"/>
                </a:cxn>
                <a:cxn ang="0">
                  <a:pos x="274" y="46"/>
                </a:cxn>
                <a:cxn ang="0">
                  <a:pos x="249" y="228"/>
                </a:cxn>
                <a:cxn ang="0">
                  <a:pos x="142" y="336"/>
                </a:cxn>
                <a:cxn ang="0">
                  <a:pos x="140" y="337"/>
                </a:cxn>
                <a:cxn ang="0">
                  <a:pos x="138" y="336"/>
                </a:cxn>
                <a:cxn ang="0">
                  <a:pos x="31" y="228"/>
                </a:cxn>
                <a:cxn ang="0">
                  <a:pos x="31" y="81"/>
                </a:cxn>
                <a:cxn ang="0">
                  <a:pos x="35" y="77"/>
                </a:cxn>
                <a:cxn ang="0">
                  <a:pos x="136" y="44"/>
                </a:cxn>
                <a:cxn ang="0">
                  <a:pos x="140" y="41"/>
                </a:cxn>
                <a:cxn ang="0">
                  <a:pos x="140" y="41"/>
                </a:cxn>
                <a:cxn ang="0">
                  <a:pos x="144" y="44"/>
                </a:cxn>
                <a:cxn ang="0">
                  <a:pos x="245" y="77"/>
                </a:cxn>
                <a:cxn ang="0">
                  <a:pos x="249" y="81"/>
                </a:cxn>
                <a:cxn ang="0">
                  <a:pos x="249" y="228"/>
                </a:cxn>
                <a:cxn ang="0">
                  <a:pos x="249" y="228"/>
                </a:cxn>
                <a:cxn ang="0">
                  <a:pos x="249" y="228"/>
                </a:cxn>
              </a:cxnLst>
              <a:rect l="0" t="0" r="r" b="b"/>
              <a:pathLst>
                <a:path w="280" h="378">
                  <a:moveTo>
                    <a:pt x="274" y="46"/>
                  </a:moveTo>
                  <a:cubicBezTo>
                    <a:pt x="164" y="46"/>
                    <a:pt x="145" y="4"/>
                    <a:pt x="145" y="4"/>
                  </a:cubicBezTo>
                  <a:cubicBezTo>
                    <a:pt x="144" y="2"/>
                    <a:pt x="142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38" y="0"/>
                    <a:pt x="136" y="2"/>
                    <a:pt x="135" y="4"/>
                  </a:cubicBezTo>
                  <a:cubicBezTo>
                    <a:pt x="135" y="4"/>
                    <a:pt x="116" y="46"/>
                    <a:pt x="6" y="46"/>
                  </a:cubicBezTo>
                  <a:cubicBezTo>
                    <a:pt x="3" y="46"/>
                    <a:pt x="0" y="49"/>
                    <a:pt x="0" y="52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316"/>
                    <a:pt x="132" y="375"/>
                    <a:pt x="138" y="377"/>
                  </a:cubicBezTo>
                  <a:cubicBezTo>
                    <a:pt x="139" y="377"/>
                    <a:pt x="139" y="378"/>
                    <a:pt x="140" y="378"/>
                  </a:cubicBezTo>
                  <a:cubicBezTo>
                    <a:pt x="141" y="378"/>
                    <a:pt x="142" y="377"/>
                    <a:pt x="142" y="377"/>
                  </a:cubicBezTo>
                  <a:cubicBezTo>
                    <a:pt x="148" y="375"/>
                    <a:pt x="280" y="316"/>
                    <a:pt x="280" y="239"/>
                  </a:cubicBezTo>
                  <a:cubicBezTo>
                    <a:pt x="280" y="52"/>
                    <a:pt x="280" y="52"/>
                    <a:pt x="280" y="52"/>
                  </a:cubicBezTo>
                  <a:cubicBezTo>
                    <a:pt x="280" y="49"/>
                    <a:pt x="277" y="46"/>
                    <a:pt x="274" y="46"/>
                  </a:cubicBezTo>
                  <a:close/>
                  <a:moveTo>
                    <a:pt x="249" y="228"/>
                  </a:moveTo>
                  <a:cubicBezTo>
                    <a:pt x="249" y="288"/>
                    <a:pt x="146" y="334"/>
                    <a:pt x="142" y="336"/>
                  </a:cubicBezTo>
                  <a:cubicBezTo>
                    <a:pt x="141" y="337"/>
                    <a:pt x="141" y="337"/>
                    <a:pt x="140" y="337"/>
                  </a:cubicBezTo>
                  <a:cubicBezTo>
                    <a:pt x="139" y="337"/>
                    <a:pt x="139" y="337"/>
                    <a:pt x="138" y="336"/>
                  </a:cubicBezTo>
                  <a:cubicBezTo>
                    <a:pt x="134" y="334"/>
                    <a:pt x="31" y="288"/>
                    <a:pt x="31" y="228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79"/>
                    <a:pt x="33" y="77"/>
                    <a:pt x="35" y="77"/>
                  </a:cubicBezTo>
                  <a:cubicBezTo>
                    <a:pt x="121" y="77"/>
                    <a:pt x="136" y="44"/>
                    <a:pt x="136" y="44"/>
                  </a:cubicBezTo>
                  <a:cubicBezTo>
                    <a:pt x="137" y="42"/>
                    <a:pt x="138" y="41"/>
                    <a:pt x="140" y="41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2" y="41"/>
                    <a:pt x="143" y="42"/>
                    <a:pt x="144" y="44"/>
                  </a:cubicBezTo>
                  <a:cubicBezTo>
                    <a:pt x="144" y="44"/>
                    <a:pt x="159" y="77"/>
                    <a:pt x="245" y="77"/>
                  </a:cubicBezTo>
                  <a:cubicBezTo>
                    <a:pt x="247" y="77"/>
                    <a:pt x="249" y="79"/>
                    <a:pt x="249" y="81"/>
                  </a:cubicBezTo>
                  <a:lnTo>
                    <a:pt x="249" y="228"/>
                  </a:lnTo>
                  <a:close/>
                  <a:moveTo>
                    <a:pt x="249" y="228"/>
                  </a:moveTo>
                  <a:cubicBezTo>
                    <a:pt x="249" y="228"/>
                    <a:pt x="249" y="228"/>
                    <a:pt x="249" y="22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25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8" grpId="0"/>
      <p:bldP spid="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63079" y="3984002"/>
            <a:ext cx="7974530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/>
              <a:t>IT компания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/>
              <a:t>На рынке более 3 лет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/>
              <a:t>Основная деятельность - Комплексная автоматизация предприятий и проектное внедрение на базе 1С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47" y="859017"/>
            <a:ext cx="7378654" cy="263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17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93" y="2043250"/>
            <a:ext cx="2547276" cy="2753676"/>
          </a:xfrm>
          <a:prstGeom prst="rect">
            <a:avLst/>
          </a:prstGeom>
        </p:spPr>
      </p:pic>
      <p:pic>
        <p:nvPicPr>
          <p:cNvPr id="3" name="Picture 2" descr="Картинки по запросу нсп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732" y="2618307"/>
            <a:ext cx="4495967" cy="160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561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75373" y="1830532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Компания </a:t>
            </a:r>
            <a:r>
              <a:rPr lang="ru-RU" sz="2000" dirty="0" err="1"/>
              <a:t>Клеверенс</a:t>
            </a:r>
            <a:r>
              <a:rPr lang="ru-RU" sz="2000" dirty="0"/>
              <a:t> динамически развивается и делает действительно уникальный софт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5373" y="2849615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Бесплатное обучение по продуктам и новинкам и оперативная поддержка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75373" y="3868698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Наши сотрудники имеют компетенции и сертификаты по </a:t>
            </a:r>
            <a:r>
              <a:rPr lang="ru-RU" sz="2000" dirty="0" err="1"/>
              <a:t>MobileSmarts</a:t>
            </a:r>
            <a:endParaRPr lang="ru-RU" sz="2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4887781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Профессионалы своего дела. Отличный, отзывчивый коллектив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sp>
        <p:nvSpPr>
          <p:cNvPr id="4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rgbClr val="FF33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rgbClr val="FF330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17"/>
          <p:cNvSpPr/>
          <p:nvPr/>
        </p:nvSpPr>
        <p:spPr>
          <a:xfrm>
            <a:off x="1667300" y="487518"/>
            <a:ext cx="2806859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Партнерство с </a:t>
            </a:r>
            <a:r>
              <a:rPr lang="ru-RU" sz="2000" b="1" dirty="0" err="1">
                <a:solidFill>
                  <a:schemeClr val="bg1"/>
                </a:solidFill>
              </a:rPr>
              <a:t>Клеверенс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961824" y="452241"/>
            <a:ext cx="261588" cy="340361"/>
            <a:chOff x="7520277" y="3222711"/>
            <a:chExt cx="293561" cy="381963"/>
          </a:xfrm>
        </p:grpSpPr>
        <p:sp>
          <p:nvSpPr>
            <p:cNvPr id="30" name="Freeform 32"/>
            <p:cNvSpPr>
              <a:spLocks noEditPoints="1"/>
            </p:cNvSpPr>
            <p:nvPr/>
          </p:nvSpPr>
          <p:spPr bwMode="auto">
            <a:xfrm>
              <a:off x="7605343" y="3222711"/>
              <a:ext cx="132881" cy="132881"/>
            </a:xfrm>
            <a:custGeom>
              <a:avLst/>
              <a:gdLst/>
              <a:ahLst/>
              <a:cxnLst>
                <a:cxn ang="0">
                  <a:pos x="100" y="50"/>
                </a:cxn>
                <a:cxn ang="0">
                  <a:pos x="50" y="100"/>
                </a:cxn>
                <a:cxn ang="0">
                  <a:pos x="0" y="50"/>
                </a:cxn>
                <a:cxn ang="0">
                  <a:pos x="50" y="0"/>
                </a:cxn>
                <a:cxn ang="0">
                  <a:pos x="100" y="50"/>
                </a:cxn>
                <a:cxn ang="0">
                  <a:pos x="100" y="50"/>
                </a:cxn>
                <a:cxn ang="0">
                  <a:pos x="100" y="50"/>
                </a:cxn>
              </a:cxnLst>
              <a:rect l="0" t="0" r="r" b="b"/>
              <a:pathLst>
                <a:path w="100" h="100">
                  <a:moveTo>
                    <a:pt x="100" y="50"/>
                  </a:moveTo>
                  <a:cubicBezTo>
                    <a:pt x="100" y="78"/>
                    <a:pt x="78" y="100"/>
                    <a:pt x="50" y="100"/>
                  </a:cubicBezTo>
                  <a:cubicBezTo>
                    <a:pt x="23" y="100"/>
                    <a:pt x="0" y="78"/>
                    <a:pt x="0" y="50"/>
                  </a:cubicBezTo>
                  <a:cubicBezTo>
                    <a:pt x="0" y="23"/>
                    <a:pt x="23" y="0"/>
                    <a:pt x="50" y="0"/>
                  </a:cubicBezTo>
                  <a:cubicBezTo>
                    <a:pt x="78" y="0"/>
                    <a:pt x="100" y="23"/>
                    <a:pt x="100" y="50"/>
                  </a:cubicBezTo>
                  <a:close/>
                  <a:moveTo>
                    <a:pt x="100" y="50"/>
                  </a:moveTo>
                  <a:cubicBezTo>
                    <a:pt x="100" y="50"/>
                    <a:pt x="100" y="50"/>
                    <a:pt x="100" y="5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33"/>
            <p:cNvSpPr>
              <a:spLocks noEditPoints="1"/>
            </p:cNvSpPr>
            <p:nvPr/>
          </p:nvSpPr>
          <p:spPr bwMode="auto">
            <a:xfrm>
              <a:off x="7520277" y="3360596"/>
              <a:ext cx="293561" cy="24407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23" y="0"/>
                </a:cxn>
                <a:cxn ang="0">
                  <a:pos x="119" y="20"/>
                </a:cxn>
                <a:cxn ang="0">
                  <a:pos x="104" y="20"/>
                </a:cxn>
                <a:cxn ang="0">
                  <a:pos x="100" y="0"/>
                </a:cxn>
                <a:cxn ang="0">
                  <a:pos x="66" y="0"/>
                </a:cxn>
                <a:cxn ang="0">
                  <a:pos x="2" y="50"/>
                </a:cxn>
                <a:cxn ang="0">
                  <a:pos x="2" y="164"/>
                </a:cxn>
                <a:cxn ang="0">
                  <a:pos x="2" y="164"/>
                </a:cxn>
                <a:cxn ang="0">
                  <a:pos x="2" y="164"/>
                </a:cxn>
                <a:cxn ang="0">
                  <a:pos x="21" y="184"/>
                </a:cxn>
                <a:cxn ang="0">
                  <a:pos x="41" y="164"/>
                </a:cxn>
                <a:cxn ang="0">
                  <a:pos x="41" y="164"/>
                </a:cxn>
                <a:cxn ang="0">
                  <a:pos x="41" y="59"/>
                </a:cxn>
                <a:cxn ang="0">
                  <a:pos x="53" y="59"/>
                </a:cxn>
                <a:cxn ang="0">
                  <a:pos x="53" y="180"/>
                </a:cxn>
                <a:cxn ang="0">
                  <a:pos x="170" y="180"/>
                </a:cxn>
                <a:cxn ang="0">
                  <a:pos x="170" y="58"/>
                </a:cxn>
                <a:cxn ang="0">
                  <a:pos x="182" y="58"/>
                </a:cxn>
                <a:cxn ang="0">
                  <a:pos x="182" y="164"/>
                </a:cxn>
                <a:cxn ang="0">
                  <a:pos x="202" y="183"/>
                </a:cxn>
                <a:cxn ang="0">
                  <a:pos x="221" y="164"/>
                </a:cxn>
                <a:cxn ang="0">
                  <a:pos x="221" y="50"/>
                </a:cxn>
                <a:cxn ang="0">
                  <a:pos x="158" y="0"/>
                </a:cxn>
                <a:cxn ang="0">
                  <a:pos x="112" y="131"/>
                </a:cxn>
                <a:cxn ang="0">
                  <a:pos x="99" y="115"/>
                </a:cxn>
                <a:cxn ang="0">
                  <a:pos x="106" y="30"/>
                </a:cxn>
                <a:cxn ang="0">
                  <a:pos x="117" y="30"/>
                </a:cxn>
                <a:cxn ang="0">
                  <a:pos x="118" y="32"/>
                </a:cxn>
                <a:cxn ang="0">
                  <a:pos x="121" y="73"/>
                </a:cxn>
                <a:cxn ang="0">
                  <a:pos x="124" y="115"/>
                </a:cxn>
                <a:cxn ang="0">
                  <a:pos x="112" y="131"/>
                </a:cxn>
                <a:cxn ang="0">
                  <a:pos x="112" y="131"/>
                </a:cxn>
                <a:cxn ang="0">
                  <a:pos x="112" y="131"/>
                </a:cxn>
              </a:cxnLst>
              <a:rect l="0" t="0" r="r" b="b"/>
              <a:pathLst>
                <a:path w="221" h="184">
                  <a:moveTo>
                    <a:pt x="158" y="0"/>
                  </a:moveTo>
                  <a:cubicBezTo>
                    <a:pt x="123" y="0"/>
                    <a:pt x="123" y="0"/>
                    <a:pt x="123" y="0"/>
                  </a:cubicBezTo>
                  <a:cubicBezTo>
                    <a:pt x="126" y="4"/>
                    <a:pt x="122" y="14"/>
                    <a:pt x="119" y="20"/>
                  </a:cubicBezTo>
                  <a:cubicBezTo>
                    <a:pt x="114" y="19"/>
                    <a:pt x="109" y="19"/>
                    <a:pt x="104" y="20"/>
                  </a:cubicBezTo>
                  <a:cubicBezTo>
                    <a:pt x="101" y="14"/>
                    <a:pt x="97" y="4"/>
                    <a:pt x="100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0" y="2"/>
                    <a:pt x="2" y="50"/>
                    <a:pt x="2" y="50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75"/>
                    <a:pt x="11" y="184"/>
                    <a:pt x="21" y="184"/>
                  </a:cubicBezTo>
                  <a:cubicBezTo>
                    <a:pt x="32" y="184"/>
                    <a:pt x="41" y="175"/>
                    <a:pt x="41" y="164"/>
                  </a:cubicBezTo>
                  <a:cubicBezTo>
                    <a:pt x="41" y="164"/>
                    <a:pt x="41" y="164"/>
                    <a:pt x="41" y="164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53" y="59"/>
                    <a:pt x="53" y="59"/>
                    <a:pt x="53" y="59"/>
                  </a:cubicBezTo>
                  <a:cubicBezTo>
                    <a:pt x="53" y="180"/>
                    <a:pt x="53" y="180"/>
                    <a:pt x="53" y="180"/>
                  </a:cubicBezTo>
                  <a:cubicBezTo>
                    <a:pt x="170" y="180"/>
                    <a:pt x="170" y="180"/>
                    <a:pt x="170" y="180"/>
                  </a:cubicBezTo>
                  <a:cubicBezTo>
                    <a:pt x="170" y="58"/>
                    <a:pt x="170" y="58"/>
                    <a:pt x="170" y="58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82" y="164"/>
                    <a:pt x="182" y="164"/>
                    <a:pt x="182" y="164"/>
                  </a:cubicBezTo>
                  <a:cubicBezTo>
                    <a:pt x="182" y="175"/>
                    <a:pt x="191" y="183"/>
                    <a:pt x="202" y="183"/>
                  </a:cubicBezTo>
                  <a:cubicBezTo>
                    <a:pt x="212" y="183"/>
                    <a:pt x="221" y="175"/>
                    <a:pt x="221" y="164"/>
                  </a:cubicBezTo>
                  <a:cubicBezTo>
                    <a:pt x="221" y="50"/>
                    <a:pt x="221" y="50"/>
                    <a:pt x="221" y="50"/>
                  </a:cubicBezTo>
                  <a:cubicBezTo>
                    <a:pt x="217" y="0"/>
                    <a:pt x="158" y="0"/>
                    <a:pt x="158" y="0"/>
                  </a:cubicBezTo>
                  <a:close/>
                  <a:moveTo>
                    <a:pt x="112" y="131"/>
                  </a:moveTo>
                  <a:cubicBezTo>
                    <a:pt x="99" y="115"/>
                    <a:pt x="99" y="115"/>
                    <a:pt x="99" y="115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9" y="30"/>
                    <a:pt x="113" y="29"/>
                    <a:pt x="117" y="30"/>
                  </a:cubicBezTo>
                  <a:cubicBezTo>
                    <a:pt x="118" y="32"/>
                    <a:pt x="118" y="32"/>
                    <a:pt x="118" y="32"/>
                  </a:cubicBezTo>
                  <a:cubicBezTo>
                    <a:pt x="121" y="73"/>
                    <a:pt x="121" y="73"/>
                    <a:pt x="121" y="73"/>
                  </a:cubicBezTo>
                  <a:cubicBezTo>
                    <a:pt x="124" y="115"/>
                    <a:pt x="124" y="115"/>
                    <a:pt x="124" y="115"/>
                  </a:cubicBezTo>
                  <a:lnTo>
                    <a:pt x="112" y="131"/>
                  </a:lnTo>
                  <a:close/>
                  <a:moveTo>
                    <a:pt x="112" y="131"/>
                  </a:moveTo>
                  <a:cubicBezTo>
                    <a:pt x="112" y="131"/>
                    <a:pt x="112" y="131"/>
                    <a:pt x="112" y="13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1278406" y="452241"/>
            <a:ext cx="261588" cy="340361"/>
            <a:chOff x="7520277" y="3222711"/>
            <a:chExt cx="293561" cy="381963"/>
          </a:xfrm>
        </p:grpSpPr>
        <p:sp>
          <p:nvSpPr>
            <p:cNvPr id="34" name="Freeform 32"/>
            <p:cNvSpPr>
              <a:spLocks noEditPoints="1"/>
            </p:cNvSpPr>
            <p:nvPr/>
          </p:nvSpPr>
          <p:spPr bwMode="auto">
            <a:xfrm>
              <a:off x="7605343" y="3222711"/>
              <a:ext cx="132881" cy="132881"/>
            </a:xfrm>
            <a:custGeom>
              <a:avLst/>
              <a:gdLst/>
              <a:ahLst/>
              <a:cxnLst>
                <a:cxn ang="0">
                  <a:pos x="100" y="50"/>
                </a:cxn>
                <a:cxn ang="0">
                  <a:pos x="50" y="100"/>
                </a:cxn>
                <a:cxn ang="0">
                  <a:pos x="0" y="50"/>
                </a:cxn>
                <a:cxn ang="0">
                  <a:pos x="50" y="0"/>
                </a:cxn>
                <a:cxn ang="0">
                  <a:pos x="100" y="50"/>
                </a:cxn>
                <a:cxn ang="0">
                  <a:pos x="100" y="50"/>
                </a:cxn>
                <a:cxn ang="0">
                  <a:pos x="100" y="50"/>
                </a:cxn>
              </a:cxnLst>
              <a:rect l="0" t="0" r="r" b="b"/>
              <a:pathLst>
                <a:path w="100" h="100">
                  <a:moveTo>
                    <a:pt x="100" y="50"/>
                  </a:moveTo>
                  <a:cubicBezTo>
                    <a:pt x="100" y="78"/>
                    <a:pt x="78" y="100"/>
                    <a:pt x="50" y="100"/>
                  </a:cubicBezTo>
                  <a:cubicBezTo>
                    <a:pt x="23" y="100"/>
                    <a:pt x="0" y="78"/>
                    <a:pt x="0" y="50"/>
                  </a:cubicBezTo>
                  <a:cubicBezTo>
                    <a:pt x="0" y="23"/>
                    <a:pt x="23" y="0"/>
                    <a:pt x="50" y="0"/>
                  </a:cubicBezTo>
                  <a:cubicBezTo>
                    <a:pt x="78" y="0"/>
                    <a:pt x="100" y="23"/>
                    <a:pt x="100" y="50"/>
                  </a:cubicBezTo>
                  <a:close/>
                  <a:moveTo>
                    <a:pt x="100" y="50"/>
                  </a:moveTo>
                  <a:cubicBezTo>
                    <a:pt x="100" y="50"/>
                    <a:pt x="100" y="50"/>
                    <a:pt x="100" y="5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33"/>
            <p:cNvSpPr>
              <a:spLocks noEditPoints="1"/>
            </p:cNvSpPr>
            <p:nvPr/>
          </p:nvSpPr>
          <p:spPr bwMode="auto">
            <a:xfrm>
              <a:off x="7520277" y="3360596"/>
              <a:ext cx="293561" cy="24407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23" y="0"/>
                </a:cxn>
                <a:cxn ang="0">
                  <a:pos x="119" y="20"/>
                </a:cxn>
                <a:cxn ang="0">
                  <a:pos x="104" y="20"/>
                </a:cxn>
                <a:cxn ang="0">
                  <a:pos x="100" y="0"/>
                </a:cxn>
                <a:cxn ang="0">
                  <a:pos x="66" y="0"/>
                </a:cxn>
                <a:cxn ang="0">
                  <a:pos x="2" y="50"/>
                </a:cxn>
                <a:cxn ang="0">
                  <a:pos x="2" y="164"/>
                </a:cxn>
                <a:cxn ang="0">
                  <a:pos x="2" y="164"/>
                </a:cxn>
                <a:cxn ang="0">
                  <a:pos x="2" y="164"/>
                </a:cxn>
                <a:cxn ang="0">
                  <a:pos x="21" y="184"/>
                </a:cxn>
                <a:cxn ang="0">
                  <a:pos x="41" y="164"/>
                </a:cxn>
                <a:cxn ang="0">
                  <a:pos x="41" y="164"/>
                </a:cxn>
                <a:cxn ang="0">
                  <a:pos x="41" y="59"/>
                </a:cxn>
                <a:cxn ang="0">
                  <a:pos x="53" y="59"/>
                </a:cxn>
                <a:cxn ang="0">
                  <a:pos x="53" y="180"/>
                </a:cxn>
                <a:cxn ang="0">
                  <a:pos x="170" y="180"/>
                </a:cxn>
                <a:cxn ang="0">
                  <a:pos x="170" y="58"/>
                </a:cxn>
                <a:cxn ang="0">
                  <a:pos x="182" y="58"/>
                </a:cxn>
                <a:cxn ang="0">
                  <a:pos x="182" y="164"/>
                </a:cxn>
                <a:cxn ang="0">
                  <a:pos x="202" y="183"/>
                </a:cxn>
                <a:cxn ang="0">
                  <a:pos x="221" y="164"/>
                </a:cxn>
                <a:cxn ang="0">
                  <a:pos x="221" y="50"/>
                </a:cxn>
                <a:cxn ang="0">
                  <a:pos x="158" y="0"/>
                </a:cxn>
                <a:cxn ang="0">
                  <a:pos x="112" y="131"/>
                </a:cxn>
                <a:cxn ang="0">
                  <a:pos x="99" y="115"/>
                </a:cxn>
                <a:cxn ang="0">
                  <a:pos x="106" y="30"/>
                </a:cxn>
                <a:cxn ang="0">
                  <a:pos x="117" y="30"/>
                </a:cxn>
                <a:cxn ang="0">
                  <a:pos x="118" y="32"/>
                </a:cxn>
                <a:cxn ang="0">
                  <a:pos x="121" y="73"/>
                </a:cxn>
                <a:cxn ang="0">
                  <a:pos x="124" y="115"/>
                </a:cxn>
                <a:cxn ang="0">
                  <a:pos x="112" y="131"/>
                </a:cxn>
                <a:cxn ang="0">
                  <a:pos x="112" y="131"/>
                </a:cxn>
                <a:cxn ang="0">
                  <a:pos x="112" y="131"/>
                </a:cxn>
              </a:cxnLst>
              <a:rect l="0" t="0" r="r" b="b"/>
              <a:pathLst>
                <a:path w="221" h="184">
                  <a:moveTo>
                    <a:pt x="158" y="0"/>
                  </a:moveTo>
                  <a:cubicBezTo>
                    <a:pt x="123" y="0"/>
                    <a:pt x="123" y="0"/>
                    <a:pt x="123" y="0"/>
                  </a:cubicBezTo>
                  <a:cubicBezTo>
                    <a:pt x="126" y="4"/>
                    <a:pt x="122" y="14"/>
                    <a:pt x="119" y="20"/>
                  </a:cubicBezTo>
                  <a:cubicBezTo>
                    <a:pt x="114" y="19"/>
                    <a:pt x="109" y="19"/>
                    <a:pt x="104" y="20"/>
                  </a:cubicBezTo>
                  <a:cubicBezTo>
                    <a:pt x="101" y="14"/>
                    <a:pt x="97" y="4"/>
                    <a:pt x="100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0" y="2"/>
                    <a:pt x="2" y="50"/>
                    <a:pt x="2" y="50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75"/>
                    <a:pt x="11" y="184"/>
                    <a:pt x="21" y="184"/>
                  </a:cubicBezTo>
                  <a:cubicBezTo>
                    <a:pt x="32" y="184"/>
                    <a:pt x="41" y="175"/>
                    <a:pt x="41" y="164"/>
                  </a:cubicBezTo>
                  <a:cubicBezTo>
                    <a:pt x="41" y="164"/>
                    <a:pt x="41" y="164"/>
                    <a:pt x="41" y="164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53" y="59"/>
                    <a:pt x="53" y="59"/>
                    <a:pt x="53" y="59"/>
                  </a:cubicBezTo>
                  <a:cubicBezTo>
                    <a:pt x="53" y="180"/>
                    <a:pt x="53" y="180"/>
                    <a:pt x="53" y="180"/>
                  </a:cubicBezTo>
                  <a:cubicBezTo>
                    <a:pt x="170" y="180"/>
                    <a:pt x="170" y="180"/>
                    <a:pt x="170" y="180"/>
                  </a:cubicBezTo>
                  <a:cubicBezTo>
                    <a:pt x="170" y="58"/>
                    <a:pt x="170" y="58"/>
                    <a:pt x="170" y="58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82" y="164"/>
                    <a:pt x="182" y="164"/>
                    <a:pt x="182" y="164"/>
                  </a:cubicBezTo>
                  <a:cubicBezTo>
                    <a:pt x="182" y="175"/>
                    <a:pt x="191" y="183"/>
                    <a:pt x="202" y="183"/>
                  </a:cubicBezTo>
                  <a:cubicBezTo>
                    <a:pt x="212" y="183"/>
                    <a:pt x="221" y="175"/>
                    <a:pt x="221" y="164"/>
                  </a:cubicBezTo>
                  <a:cubicBezTo>
                    <a:pt x="221" y="50"/>
                    <a:pt x="221" y="50"/>
                    <a:pt x="221" y="50"/>
                  </a:cubicBezTo>
                  <a:cubicBezTo>
                    <a:pt x="217" y="0"/>
                    <a:pt x="158" y="0"/>
                    <a:pt x="158" y="0"/>
                  </a:cubicBezTo>
                  <a:close/>
                  <a:moveTo>
                    <a:pt x="112" y="131"/>
                  </a:moveTo>
                  <a:cubicBezTo>
                    <a:pt x="99" y="115"/>
                    <a:pt x="99" y="115"/>
                    <a:pt x="99" y="115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9" y="30"/>
                    <a:pt x="113" y="29"/>
                    <a:pt x="117" y="30"/>
                  </a:cubicBezTo>
                  <a:cubicBezTo>
                    <a:pt x="118" y="32"/>
                    <a:pt x="118" y="32"/>
                    <a:pt x="118" y="32"/>
                  </a:cubicBezTo>
                  <a:cubicBezTo>
                    <a:pt x="121" y="73"/>
                    <a:pt x="121" y="73"/>
                    <a:pt x="121" y="73"/>
                  </a:cubicBezTo>
                  <a:cubicBezTo>
                    <a:pt x="124" y="115"/>
                    <a:pt x="124" y="115"/>
                    <a:pt x="124" y="115"/>
                  </a:cubicBezTo>
                  <a:lnTo>
                    <a:pt x="112" y="131"/>
                  </a:lnTo>
                  <a:close/>
                  <a:moveTo>
                    <a:pt x="112" y="131"/>
                  </a:moveTo>
                  <a:cubicBezTo>
                    <a:pt x="112" y="131"/>
                    <a:pt x="112" y="131"/>
                    <a:pt x="112" y="13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6280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  <p:bldP spid="27" grpId="0"/>
      <p:bldP spid="46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75373" y="1830532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Сотрудничаем более </a:t>
            </a:r>
            <a:r>
              <a:rPr lang="ru-RU" sz="2000" b="1" dirty="0"/>
              <a:t>двух лет</a:t>
            </a:r>
            <a:r>
              <a:rPr lang="ru-RU" sz="2000" dirty="0"/>
              <a:t>, нам передают сложные задачи по доработке </a:t>
            </a:r>
            <a:r>
              <a:rPr lang="ru-RU" sz="2000" dirty="0" err="1"/>
              <a:t>MobileSmarts</a:t>
            </a:r>
            <a:r>
              <a:rPr lang="ru-RU" sz="2000" dirty="0"/>
              <a:t> и 1С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75373" y="2916759"/>
            <a:ext cx="7233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Реализовали множество проектов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3695210"/>
            <a:ext cx="7233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Зарабатываем деньги и лояльность клиентов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5266" y="4862006"/>
            <a:ext cx="83069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Совместно с </a:t>
            </a:r>
            <a:r>
              <a:rPr lang="ru-RU" sz="2000" dirty="0" err="1"/>
              <a:t>Клеверенс</a:t>
            </a:r>
            <a:r>
              <a:rPr lang="ru-RU" sz="2000" dirty="0"/>
              <a:t> разрабатываем </a:t>
            </a:r>
            <a:r>
              <a:rPr lang="ru-RU" sz="2000" b="1" dirty="0"/>
              <a:t>новую версию </a:t>
            </a:r>
            <a:r>
              <a:rPr lang="ru-RU" sz="2000" dirty="0"/>
              <a:t>программного обеспечения для </a:t>
            </a:r>
            <a:r>
              <a:rPr lang="ru-RU" sz="2000" b="1" dirty="0"/>
              <a:t>учета имущества в организациях</a:t>
            </a:r>
          </a:p>
        </p:txBody>
      </p:sp>
      <p:sp>
        <p:nvSpPr>
          <p:cNvPr id="15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rgbClr val="FF33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rgbClr val="FF330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7"/>
          <p:cNvSpPr/>
          <p:nvPr/>
        </p:nvSpPr>
        <p:spPr>
          <a:xfrm>
            <a:off x="1667300" y="487518"/>
            <a:ext cx="2806859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Партнерство с </a:t>
            </a:r>
            <a:r>
              <a:rPr lang="ru-RU" sz="2000" b="1" dirty="0" err="1">
                <a:solidFill>
                  <a:schemeClr val="bg1"/>
                </a:solidFill>
              </a:rPr>
              <a:t>Клеверенс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sp>
        <p:nvSpPr>
          <p:cNvPr id="12" name="Freeform 51"/>
          <p:cNvSpPr>
            <a:spLocks noEditPoints="1"/>
          </p:cNvSpPr>
          <p:nvPr/>
        </p:nvSpPr>
        <p:spPr bwMode="auto">
          <a:xfrm>
            <a:off x="1112674" y="377008"/>
            <a:ext cx="352062" cy="498424"/>
          </a:xfrm>
          <a:custGeom>
            <a:avLst/>
            <a:gdLst/>
            <a:ahLst/>
            <a:cxnLst>
              <a:cxn ang="0">
                <a:pos x="30" y="24"/>
              </a:cxn>
              <a:cxn ang="0">
                <a:pos x="30" y="54"/>
              </a:cxn>
              <a:cxn ang="0">
                <a:pos x="26" y="58"/>
              </a:cxn>
              <a:cxn ang="0">
                <a:pos x="22" y="54"/>
              </a:cxn>
              <a:cxn ang="0">
                <a:pos x="22" y="40"/>
              </a:cxn>
              <a:cxn ang="0">
                <a:pos x="19" y="40"/>
              </a:cxn>
              <a:cxn ang="0">
                <a:pos x="19" y="54"/>
              </a:cxn>
              <a:cxn ang="0">
                <a:pos x="15" y="58"/>
              </a:cxn>
              <a:cxn ang="0">
                <a:pos x="11" y="54"/>
              </a:cxn>
              <a:cxn ang="0">
                <a:pos x="11" y="24"/>
              </a:cxn>
              <a:cxn ang="0">
                <a:pos x="1" y="14"/>
              </a:cxn>
              <a:cxn ang="0">
                <a:pos x="1" y="9"/>
              </a:cxn>
              <a:cxn ang="0">
                <a:pos x="6" y="9"/>
              </a:cxn>
              <a:cxn ang="0">
                <a:pos x="14" y="17"/>
              </a:cxn>
              <a:cxn ang="0">
                <a:pos x="27" y="17"/>
              </a:cxn>
              <a:cxn ang="0">
                <a:pos x="35" y="9"/>
              </a:cxn>
              <a:cxn ang="0">
                <a:pos x="40" y="9"/>
              </a:cxn>
              <a:cxn ang="0">
                <a:pos x="40" y="14"/>
              </a:cxn>
              <a:cxn ang="0">
                <a:pos x="30" y="24"/>
              </a:cxn>
              <a:cxn ang="0">
                <a:pos x="21" y="16"/>
              </a:cxn>
              <a:cxn ang="0">
                <a:pos x="13" y="8"/>
              </a:cxn>
              <a:cxn ang="0">
                <a:pos x="21" y="0"/>
              </a:cxn>
              <a:cxn ang="0">
                <a:pos x="29" y="8"/>
              </a:cxn>
              <a:cxn ang="0">
                <a:pos x="21" y="16"/>
              </a:cxn>
            </a:cxnLst>
            <a:rect l="0" t="0" r="r" b="b"/>
            <a:pathLst>
              <a:path w="41" h="58">
                <a:moveTo>
                  <a:pt x="30" y="24"/>
                </a:moveTo>
                <a:cubicBezTo>
                  <a:pt x="30" y="54"/>
                  <a:pt x="30" y="54"/>
                  <a:pt x="30" y="54"/>
                </a:cubicBezTo>
                <a:cubicBezTo>
                  <a:pt x="30" y="56"/>
                  <a:pt x="28" y="58"/>
                  <a:pt x="26" y="58"/>
                </a:cubicBezTo>
                <a:cubicBezTo>
                  <a:pt x="24" y="58"/>
                  <a:pt x="22" y="56"/>
                  <a:pt x="22" y="54"/>
                </a:cubicBezTo>
                <a:cubicBezTo>
                  <a:pt x="22" y="40"/>
                  <a:pt x="22" y="40"/>
                  <a:pt x="22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6"/>
                  <a:pt x="18" y="58"/>
                  <a:pt x="15" y="58"/>
                </a:cubicBezTo>
                <a:cubicBezTo>
                  <a:pt x="13" y="58"/>
                  <a:pt x="11" y="56"/>
                  <a:pt x="11" y="54"/>
                </a:cubicBezTo>
                <a:cubicBezTo>
                  <a:pt x="11" y="24"/>
                  <a:pt x="11" y="24"/>
                  <a:pt x="11" y="2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3"/>
                  <a:pt x="0" y="10"/>
                  <a:pt x="1" y="9"/>
                </a:cubicBezTo>
                <a:cubicBezTo>
                  <a:pt x="2" y="8"/>
                  <a:pt x="5" y="8"/>
                  <a:pt x="6" y="9"/>
                </a:cubicBezTo>
                <a:cubicBezTo>
                  <a:pt x="14" y="17"/>
                  <a:pt x="14" y="17"/>
                  <a:pt x="14" y="17"/>
                </a:cubicBezTo>
                <a:cubicBezTo>
                  <a:pt x="27" y="17"/>
                  <a:pt x="27" y="17"/>
                  <a:pt x="27" y="17"/>
                </a:cubicBezTo>
                <a:cubicBezTo>
                  <a:pt x="35" y="9"/>
                  <a:pt x="35" y="9"/>
                  <a:pt x="35" y="9"/>
                </a:cubicBezTo>
                <a:cubicBezTo>
                  <a:pt x="37" y="8"/>
                  <a:pt x="39" y="8"/>
                  <a:pt x="40" y="9"/>
                </a:cubicBezTo>
                <a:cubicBezTo>
                  <a:pt x="41" y="10"/>
                  <a:pt x="41" y="13"/>
                  <a:pt x="40" y="14"/>
                </a:cubicBezTo>
                <a:lnTo>
                  <a:pt x="30" y="24"/>
                </a:lnTo>
                <a:close/>
                <a:moveTo>
                  <a:pt x="21" y="16"/>
                </a:moveTo>
                <a:cubicBezTo>
                  <a:pt x="16" y="16"/>
                  <a:pt x="13" y="12"/>
                  <a:pt x="13" y="8"/>
                </a:cubicBezTo>
                <a:cubicBezTo>
                  <a:pt x="13" y="4"/>
                  <a:pt x="16" y="0"/>
                  <a:pt x="21" y="0"/>
                </a:cubicBezTo>
                <a:cubicBezTo>
                  <a:pt x="25" y="0"/>
                  <a:pt x="29" y="4"/>
                  <a:pt x="29" y="8"/>
                </a:cubicBezTo>
                <a:cubicBezTo>
                  <a:pt x="29" y="12"/>
                  <a:pt x="25" y="16"/>
                  <a:pt x="21" y="1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/>
      <p:bldP spid="27" grpId="0"/>
      <p:bldP spid="2" grpId="0"/>
      <p:bldP spid="15" grpId="0" animBg="1"/>
      <p:bldP spid="16" grpId="0" animBg="1"/>
      <p:bldP spid="17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cleverence.ru/upload/iblock/e63/e63431e5ee2aca49c9ec92d333836dac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5" r="24608" b="3557"/>
          <a:stretch/>
        </p:blipFill>
        <p:spPr bwMode="auto">
          <a:xfrm>
            <a:off x="1753546" y="295080"/>
            <a:ext cx="5179719" cy="493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6762" y="5551092"/>
            <a:ext cx="54348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Клеверенс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Учет имущества 2</a:t>
            </a:r>
          </a:p>
        </p:txBody>
      </p:sp>
    </p:spTree>
    <p:extLst>
      <p:ext uri="{BB962C8B-B14F-4D97-AF65-F5344CB8AC3E}">
        <p14:creationId xmlns:p14="http://schemas.microsoft.com/office/powerpoint/2010/main" val="152196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1">
              <a:lumMod val="7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1">
              <a:lumMod val="75000"/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7"/>
          <p:cNvSpPr/>
          <p:nvPr/>
        </p:nvSpPr>
        <p:spPr>
          <a:xfrm>
            <a:off x="1667300" y="497678"/>
            <a:ext cx="2034018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Возможности КУИ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Sev01"/>
          <p:cNvSpPr>
            <a:spLocks noChangeAspect="1"/>
          </p:cNvSpPr>
          <p:nvPr/>
        </p:nvSpPr>
        <p:spPr>
          <a:xfrm>
            <a:off x="550600" y="1532384"/>
            <a:ext cx="788963" cy="819196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cxnSp>
        <p:nvCxnSpPr>
          <p:cNvPr id="15" name="Straight Connector 39"/>
          <p:cNvCxnSpPr/>
          <p:nvPr/>
        </p:nvCxnSpPr>
        <p:spPr>
          <a:xfrm>
            <a:off x="1342688" y="1980208"/>
            <a:ext cx="6648152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486704" y="1476152"/>
            <a:ext cx="31284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2200" b="1" dirty="0"/>
              <a:t>Учет любого имущества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29" name="Freeform 122"/>
          <p:cNvSpPr>
            <a:spLocks noEditPoints="1"/>
          </p:cNvSpPr>
          <p:nvPr/>
        </p:nvSpPr>
        <p:spPr bwMode="auto">
          <a:xfrm>
            <a:off x="746125" y="1790102"/>
            <a:ext cx="430174" cy="337604"/>
          </a:xfrm>
          <a:custGeom>
            <a:avLst/>
            <a:gdLst/>
            <a:ahLst/>
            <a:cxnLst>
              <a:cxn ang="0">
                <a:pos x="57" y="37"/>
              </a:cxn>
              <a:cxn ang="0">
                <a:pos x="38" y="56"/>
              </a:cxn>
              <a:cxn ang="0">
                <a:pos x="34" y="57"/>
              </a:cxn>
              <a:cxn ang="0">
                <a:pos x="31" y="56"/>
              </a:cxn>
              <a:cxn ang="0">
                <a:pos x="4" y="28"/>
              </a:cxn>
              <a:cxn ang="0">
                <a:pos x="0" y="20"/>
              </a:cxn>
              <a:cxn ang="0">
                <a:pos x="0" y="4"/>
              </a:cxn>
              <a:cxn ang="0">
                <a:pos x="5" y="0"/>
              </a:cxn>
              <a:cxn ang="0">
                <a:pos x="21" y="0"/>
              </a:cxn>
              <a:cxn ang="0">
                <a:pos x="29" y="3"/>
              </a:cxn>
              <a:cxn ang="0">
                <a:pos x="57" y="30"/>
              </a:cxn>
              <a:cxn ang="0">
                <a:pos x="58" y="34"/>
              </a:cxn>
              <a:cxn ang="0">
                <a:pos x="57" y="37"/>
              </a:cxn>
              <a:cxn ang="0">
                <a:pos x="13" y="7"/>
              </a:cxn>
              <a:cxn ang="0">
                <a:pos x="8" y="12"/>
              </a:cxn>
              <a:cxn ang="0">
                <a:pos x="13" y="17"/>
              </a:cxn>
              <a:cxn ang="0">
                <a:pos x="17" y="12"/>
              </a:cxn>
              <a:cxn ang="0">
                <a:pos x="13" y="7"/>
              </a:cxn>
              <a:cxn ang="0">
                <a:pos x="71" y="37"/>
              </a:cxn>
              <a:cxn ang="0">
                <a:pos x="52" y="56"/>
              </a:cxn>
              <a:cxn ang="0">
                <a:pos x="49" y="57"/>
              </a:cxn>
              <a:cxn ang="0">
                <a:pos x="45" y="55"/>
              </a:cxn>
              <a:cxn ang="0">
                <a:pos x="63" y="37"/>
              </a:cxn>
              <a:cxn ang="0">
                <a:pos x="64" y="34"/>
              </a:cxn>
              <a:cxn ang="0">
                <a:pos x="63" y="30"/>
              </a:cxn>
              <a:cxn ang="0">
                <a:pos x="35" y="3"/>
              </a:cxn>
              <a:cxn ang="0">
                <a:pos x="27" y="0"/>
              </a:cxn>
              <a:cxn ang="0">
                <a:pos x="36" y="0"/>
              </a:cxn>
              <a:cxn ang="0">
                <a:pos x="44" y="3"/>
              </a:cxn>
              <a:cxn ang="0">
                <a:pos x="71" y="30"/>
              </a:cxn>
              <a:cxn ang="0">
                <a:pos x="73" y="34"/>
              </a:cxn>
              <a:cxn ang="0">
                <a:pos x="71" y="37"/>
              </a:cxn>
            </a:cxnLst>
            <a:rect l="0" t="0" r="r" b="b"/>
            <a:pathLst>
              <a:path w="73" h="57">
                <a:moveTo>
                  <a:pt x="57" y="37"/>
                </a:moveTo>
                <a:cubicBezTo>
                  <a:pt x="38" y="56"/>
                  <a:pt x="38" y="56"/>
                  <a:pt x="38" y="56"/>
                </a:cubicBezTo>
                <a:cubicBezTo>
                  <a:pt x="37" y="57"/>
                  <a:pt x="36" y="57"/>
                  <a:pt x="34" y="57"/>
                </a:cubicBezTo>
                <a:cubicBezTo>
                  <a:pt x="33" y="57"/>
                  <a:pt x="32" y="57"/>
                  <a:pt x="31" y="56"/>
                </a:cubicBezTo>
                <a:cubicBezTo>
                  <a:pt x="4" y="28"/>
                  <a:pt x="4" y="28"/>
                  <a:pt x="4" y="28"/>
                </a:cubicBezTo>
                <a:cubicBezTo>
                  <a:pt x="2" y="27"/>
                  <a:pt x="0" y="23"/>
                  <a:pt x="0" y="20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3" y="0"/>
                  <a:pt x="5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4" y="0"/>
                  <a:pt x="27" y="1"/>
                  <a:pt x="29" y="3"/>
                </a:cubicBezTo>
                <a:cubicBezTo>
                  <a:pt x="57" y="30"/>
                  <a:pt x="57" y="30"/>
                  <a:pt x="57" y="30"/>
                </a:cubicBezTo>
                <a:cubicBezTo>
                  <a:pt x="57" y="31"/>
                  <a:pt x="58" y="32"/>
                  <a:pt x="58" y="34"/>
                </a:cubicBezTo>
                <a:cubicBezTo>
                  <a:pt x="58" y="35"/>
                  <a:pt x="57" y="36"/>
                  <a:pt x="57" y="37"/>
                </a:cubicBezTo>
                <a:close/>
                <a:moveTo>
                  <a:pt x="13" y="7"/>
                </a:moveTo>
                <a:cubicBezTo>
                  <a:pt x="10" y="7"/>
                  <a:pt x="8" y="9"/>
                  <a:pt x="8" y="12"/>
                </a:cubicBezTo>
                <a:cubicBezTo>
                  <a:pt x="8" y="14"/>
                  <a:pt x="10" y="17"/>
                  <a:pt x="13" y="17"/>
                </a:cubicBezTo>
                <a:cubicBezTo>
                  <a:pt x="15" y="17"/>
                  <a:pt x="17" y="14"/>
                  <a:pt x="17" y="12"/>
                </a:cubicBezTo>
                <a:cubicBezTo>
                  <a:pt x="17" y="9"/>
                  <a:pt x="15" y="7"/>
                  <a:pt x="13" y="7"/>
                </a:cubicBezTo>
                <a:close/>
                <a:moveTo>
                  <a:pt x="71" y="37"/>
                </a:moveTo>
                <a:cubicBezTo>
                  <a:pt x="52" y="56"/>
                  <a:pt x="52" y="56"/>
                  <a:pt x="52" y="56"/>
                </a:cubicBezTo>
                <a:cubicBezTo>
                  <a:pt x="52" y="57"/>
                  <a:pt x="50" y="57"/>
                  <a:pt x="49" y="57"/>
                </a:cubicBezTo>
                <a:cubicBezTo>
                  <a:pt x="47" y="57"/>
                  <a:pt x="46" y="56"/>
                  <a:pt x="45" y="55"/>
                </a:cubicBezTo>
                <a:cubicBezTo>
                  <a:pt x="63" y="37"/>
                  <a:pt x="63" y="37"/>
                  <a:pt x="63" y="37"/>
                </a:cubicBezTo>
                <a:cubicBezTo>
                  <a:pt x="63" y="36"/>
                  <a:pt x="64" y="35"/>
                  <a:pt x="64" y="34"/>
                </a:cubicBezTo>
                <a:cubicBezTo>
                  <a:pt x="64" y="32"/>
                  <a:pt x="63" y="31"/>
                  <a:pt x="63" y="30"/>
                </a:cubicBezTo>
                <a:cubicBezTo>
                  <a:pt x="35" y="3"/>
                  <a:pt x="35" y="3"/>
                  <a:pt x="35" y="3"/>
                </a:cubicBezTo>
                <a:cubicBezTo>
                  <a:pt x="34" y="1"/>
                  <a:pt x="30" y="0"/>
                  <a:pt x="27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8" y="0"/>
                  <a:pt x="42" y="1"/>
                  <a:pt x="44" y="3"/>
                </a:cubicBezTo>
                <a:cubicBezTo>
                  <a:pt x="71" y="30"/>
                  <a:pt x="71" y="30"/>
                  <a:pt x="71" y="30"/>
                </a:cubicBezTo>
                <a:cubicBezTo>
                  <a:pt x="72" y="31"/>
                  <a:pt x="73" y="32"/>
                  <a:pt x="73" y="34"/>
                </a:cubicBezTo>
                <a:cubicBezTo>
                  <a:pt x="73" y="35"/>
                  <a:pt x="72" y="36"/>
                  <a:pt x="71" y="37"/>
                </a:cubicBezTo>
                <a:close/>
              </a:path>
            </a:pathLst>
          </a:cu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06340" y="2102037"/>
            <a:ext cx="6384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/>
              <a:t>Учет всего имущества организации или нескольких организаций в одной системе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82339" y="2750013"/>
            <a:ext cx="666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/>
              <a:t>Маркировка любого имущества, помещений или держателей уникальными </a:t>
            </a:r>
            <a:r>
              <a:rPr lang="ru-RU" dirty="0" err="1"/>
              <a:t>штрихкодами</a:t>
            </a:r>
            <a:r>
              <a:rPr lang="ru-RU" dirty="0"/>
              <a:t> и\или RFID метками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82339" y="3396344"/>
            <a:ext cx="55971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/>
              <a:t>Учет имущества в разрезах:</a:t>
            </a:r>
          </a:p>
          <a:p>
            <a:pPr marL="722313" lvl="0" indent="-269875">
              <a:buFont typeface="Courier New" panose="02070309020205020404" pitchFamily="49" charset="0"/>
              <a:buChar char="o"/>
              <a:defRPr/>
            </a:pPr>
            <a:r>
              <a:rPr lang="ru-RU" dirty="0"/>
              <a:t>подразделение</a:t>
            </a:r>
          </a:p>
          <a:p>
            <a:pPr marL="722313" lvl="0" indent="-269875">
              <a:buFont typeface="Courier New" panose="02070309020205020404" pitchFamily="49" charset="0"/>
              <a:buChar char="o"/>
              <a:defRPr/>
            </a:pPr>
            <a:r>
              <a:rPr lang="ru-RU" dirty="0"/>
              <a:t>МОЛ</a:t>
            </a:r>
          </a:p>
          <a:p>
            <a:pPr marL="722313" lvl="0" indent="-269875">
              <a:buFont typeface="Courier New" panose="02070309020205020404" pitchFamily="49" charset="0"/>
              <a:buChar char="o"/>
              <a:defRPr/>
            </a:pPr>
            <a:r>
              <a:rPr lang="ru-RU" b="1" dirty="0"/>
              <a:t>помещение</a:t>
            </a:r>
          </a:p>
          <a:p>
            <a:pPr marL="722313" indent="-269875">
              <a:buFont typeface="Courier New" panose="02070309020205020404" pitchFamily="49" charset="0"/>
              <a:buChar char="o"/>
              <a:defRPr/>
            </a:pPr>
            <a:r>
              <a:rPr lang="ru-RU" b="1" dirty="0"/>
              <a:t>рабочие места </a:t>
            </a:r>
          </a:p>
          <a:p>
            <a:pPr marL="722313" lvl="0" indent="-269875">
              <a:buFont typeface="Courier New" panose="02070309020205020404" pitchFamily="49" charset="0"/>
              <a:buChar char="o"/>
              <a:defRPr/>
            </a:pPr>
            <a:r>
              <a:rPr lang="ru-RU" b="1" dirty="0"/>
              <a:t>фактические держатели</a:t>
            </a:r>
          </a:p>
          <a:p>
            <a:pPr marL="722313" lvl="0" indent="-269875">
              <a:buFont typeface="Courier New" panose="02070309020205020404" pitchFamily="49" charset="0"/>
              <a:buChar char="o"/>
              <a:defRPr/>
            </a:pPr>
            <a:r>
              <a:rPr lang="ru-RU" dirty="0"/>
              <a:t>серийные номера</a:t>
            </a:r>
          </a:p>
          <a:p>
            <a:pPr marL="722313" lvl="0" indent="-269875">
              <a:buFont typeface="Courier New" panose="02070309020205020404" pitchFamily="49" charset="0"/>
              <a:buChar char="o"/>
              <a:defRPr/>
            </a:pPr>
            <a:r>
              <a:rPr lang="ru-RU" dirty="0"/>
              <a:t>гарантийные сроки</a:t>
            </a:r>
            <a:endParaRPr lang="en-US" dirty="0"/>
          </a:p>
          <a:p>
            <a:pPr marL="722313" lvl="0" indent="-269875">
              <a:buFont typeface="Courier New" panose="02070309020205020404" pitchFamily="49" charset="0"/>
              <a:buChar char="o"/>
              <a:defRPr/>
            </a:pPr>
            <a:r>
              <a:rPr lang="ru-RU" dirty="0"/>
              <a:t>состояние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606340" y="5935873"/>
            <a:ext cx="66398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/>
              <a:t>Исчерпывающая информация по каждому объекту имущества, возможность добавление </a:t>
            </a:r>
            <a:r>
              <a:rPr lang="ru-RU" b="1" dirty="0"/>
              <a:t>дополнительных реквизитов</a:t>
            </a:r>
          </a:p>
        </p:txBody>
      </p:sp>
      <p:sp>
        <p:nvSpPr>
          <p:cNvPr id="40" name="Freeform 65"/>
          <p:cNvSpPr>
            <a:spLocks noEditPoints="1"/>
          </p:cNvSpPr>
          <p:nvPr/>
        </p:nvSpPr>
        <p:spPr bwMode="auto">
          <a:xfrm>
            <a:off x="945081" y="416322"/>
            <a:ext cx="485239" cy="442170"/>
          </a:xfrm>
          <a:custGeom>
            <a:avLst/>
            <a:gdLst/>
            <a:ahLst/>
            <a:cxnLst>
              <a:cxn ang="0">
                <a:pos x="45" y="41"/>
              </a:cxn>
              <a:cxn ang="0">
                <a:pos x="47" y="50"/>
              </a:cxn>
              <a:cxn ang="0">
                <a:pos x="40" y="56"/>
              </a:cxn>
              <a:cxn ang="0">
                <a:pos x="31" y="60"/>
              </a:cxn>
              <a:cxn ang="0">
                <a:pos x="21" y="60"/>
              </a:cxn>
              <a:cxn ang="0">
                <a:pos x="13" y="56"/>
              </a:cxn>
              <a:cxn ang="0">
                <a:pos x="5" y="50"/>
              </a:cxn>
              <a:cxn ang="0">
                <a:pos x="8" y="41"/>
              </a:cxn>
              <a:cxn ang="0">
                <a:pos x="0" y="32"/>
              </a:cxn>
              <a:cxn ang="0">
                <a:pos x="9" y="26"/>
              </a:cxn>
              <a:cxn ang="0">
                <a:pos x="5" y="20"/>
              </a:cxn>
              <a:cxn ang="0">
                <a:pos x="17" y="18"/>
              </a:cxn>
              <a:cxn ang="0">
                <a:pos x="22" y="10"/>
              </a:cxn>
              <a:cxn ang="0">
                <a:pos x="32" y="17"/>
              </a:cxn>
              <a:cxn ang="0">
                <a:pos x="41" y="14"/>
              </a:cxn>
              <a:cxn ang="0">
                <a:pos x="47" y="22"/>
              </a:cxn>
              <a:cxn ang="0">
                <a:pos x="51" y="30"/>
              </a:cxn>
              <a:cxn ang="0">
                <a:pos x="26" y="25"/>
              </a:cxn>
              <a:cxn ang="0">
                <a:pos x="36" y="35"/>
              </a:cxn>
              <a:cxn ang="0">
                <a:pos x="72" y="19"/>
              </a:cxn>
              <a:cxn ang="0">
                <a:pos x="72" y="27"/>
              </a:cxn>
              <a:cxn ang="0">
                <a:pos x="62" y="25"/>
              </a:cxn>
              <a:cxn ang="0">
                <a:pos x="52" y="27"/>
              </a:cxn>
              <a:cxn ang="0">
                <a:pos x="53" y="19"/>
              </a:cxn>
              <a:cxn ang="0">
                <a:pos x="53" y="11"/>
              </a:cxn>
              <a:cxn ang="0">
                <a:pos x="52" y="3"/>
              </a:cxn>
              <a:cxn ang="0">
                <a:pos x="62" y="4"/>
              </a:cxn>
              <a:cxn ang="0">
                <a:pos x="67" y="0"/>
              </a:cxn>
              <a:cxn ang="0">
                <a:pos x="70" y="9"/>
              </a:cxn>
              <a:cxn ang="0">
                <a:pos x="78" y="18"/>
              </a:cxn>
              <a:cxn ang="0">
                <a:pos x="70" y="62"/>
              </a:cxn>
              <a:cxn ang="0">
                <a:pos x="67" y="71"/>
              </a:cxn>
              <a:cxn ang="0">
                <a:pos x="61" y="66"/>
              </a:cxn>
              <a:cxn ang="0">
                <a:pos x="52" y="68"/>
              </a:cxn>
              <a:cxn ang="0">
                <a:pos x="47" y="59"/>
              </a:cxn>
              <a:cxn ang="0">
                <a:pos x="54" y="50"/>
              </a:cxn>
              <a:cxn ang="0">
                <a:pos x="57" y="41"/>
              </a:cxn>
              <a:cxn ang="0">
                <a:pos x="63" y="46"/>
              </a:cxn>
              <a:cxn ang="0">
                <a:pos x="72" y="44"/>
              </a:cxn>
              <a:cxn ang="0">
                <a:pos x="72" y="52"/>
              </a:cxn>
              <a:cxn ang="0">
                <a:pos x="62" y="10"/>
              </a:cxn>
              <a:cxn ang="0">
                <a:pos x="67" y="15"/>
              </a:cxn>
              <a:cxn ang="0">
                <a:pos x="57" y="56"/>
              </a:cxn>
              <a:cxn ang="0">
                <a:pos x="62" y="51"/>
              </a:cxn>
            </a:cxnLst>
            <a:rect l="0" t="0" r="r" b="b"/>
            <a:pathLst>
              <a:path w="78" h="71">
                <a:moveTo>
                  <a:pt x="52" y="39"/>
                </a:moveTo>
                <a:cubicBezTo>
                  <a:pt x="52" y="40"/>
                  <a:pt x="51" y="40"/>
                  <a:pt x="51" y="40"/>
                </a:cubicBezTo>
                <a:cubicBezTo>
                  <a:pt x="45" y="41"/>
                  <a:pt x="45" y="41"/>
                  <a:pt x="45" y="41"/>
                </a:cubicBezTo>
                <a:cubicBezTo>
                  <a:pt x="44" y="42"/>
                  <a:pt x="44" y="43"/>
                  <a:pt x="43" y="44"/>
                </a:cubicBezTo>
                <a:cubicBezTo>
                  <a:pt x="45" y="46"/>
                  <a:pt x="46" y="47"/>
                  <a:pt x="47" y="49"/>
                </a:cubicBezTo>
                <a:cubicBezTo>
                  <a:pt x="47" y="49"/>
                  <a:pt x="47" y="49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6" y="52"/>
                  <a:pt x="42" y="56"/>
                  <a:pt x="41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35" y="53"/>
                  <a:pt x="35" y="53"/>
                  <a:pt x="35" y="53"/>
                </a:cubicBezTo>
                <a:cubicBezTo>
                  <a:pt x="34" y="53"/>
                  <a:pt x="33" y="53"/>
                  <a:pt x="32" y="54"/>
                </a:cubicBezTo>
                <a:cubicBezTo>
                  <a:pt x="32" y="56"/>
                  <a:pt x="32" y="58"/>
                  <a:pt x="31" y="60"/>
                </a:cubicBezTo>
                <a:cubicBezTo>
                  <a:pt x="31" y="61"/>
                  <a:pt x="30" y="61"/>
                  <a:pt x="30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2" y="61"/>
                  <a:pt x="21" y="61"/>
                  <a:pt x="21" y="60"/>
                </a:cubicBezTo>
                <a:cubicBezTo>
                  <a:pt x="20" y="54"/>
                  <a:pt x="20" y="54"/>
                  <a:pt x="20" y="54"/>
                </a:cubicBezTo>
                <a:cubicBezTo>
                  <a:pt x="19" y="54"/>
                  <a:pt x="18" y="53"/>
                  <a:pt x="17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1" y="56"/>
                  <a:pt x="11" y="56"/>
                  <a:pt x="11" y="56"/>
                </a:cubicBezTo>
                <a:cubicBezTo>
                  <a:pt x="10" y="55"/>
                  <a:pt x="5" y="51"/>
                  <a:pt x="5" y="50"/>
                </a:cubicBezTo>
                <a:cubicBezTo>
                  <a:pt x="5" y="49"/>
                  <a:pt x="5" y="49"/>
                  <a:pt x="5" y="49"/>
                </a:cubicBezTo>
                <a:cubicBezTo>
                  <a:pt x="7" y="47"/>
                  <a:pt x="8" y="46"/>
                  <a:pt x="9" y="44"/>
                </a:cubicBezTo>
                <a:cubicBezTo>
                  <a:pt x="8" y="43"/>
                  <a:pt x="8" y="42"/>
                  <a:pt x="8" y="41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40"/>
                  <a:pt x="0" y="39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1"/>
                  <a:pt x="1" y="30"/>
                  <a:pt x="1" y="30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8"/>
                  <a:pt x="8" y="27"/>
                  <a:pt x="9" y="26"/>
                </a:cubicBezTo>
                <a:cubicBezTo>
                  <a:pt x="8" y="25"/>
                  <a:pt x="7" y="23"/>
                  <a:pt x="5" y="22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0"/>
                  <a:pt x="5" y="20"/>
                </a:cubicBezTo>
                <a:cubicBezTo>
                  <a:pt x="6" y="19"/>
                  <a:pt x="11" y="14"/>
                  <a:pt x="12" y="14"/>
                </a:cubicBezTo>
                <a:cubicBezTo>
                  <a:pt x="12" y="14"/>
                  <a:pt x="12" y="14"/>
                  <a:pt x="13" y="14"/>
                </a:cubicBezTo>
                <a:cubicBezTo>
                  <a:pt x="17" y="18"/>
                  <a:pt x="17" y="18"/>
                  <a:pt x="17" y="18"/>
                </a:cubicBezTo>
                <a:cubicBezTo>
                  <a:pt x="18" y="18"/>
                  <a:pt x="19" y="17"/>
                  <a:pt x="20" y="17"/>
                </a:cubicBezTo>
                <a:cubicBezTo>
                  <a:pt x="21" y="15"/>
                  <a:pt x="21" y="13"/>
                  <a:pt x="21" y="11"/>
                </a:cubicBezTo>
                <a:cubicBezTo>
                  <a:pt x="21" y="10"/>
                  <a:pt x="22" y="10"/>
                  <a:pt x="22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1" y="10"/>
                  <a:pt x="31" y="11"/>
                </a:cubicBezTo>
                <a:cubicBezTo>
                  <a:pt x="32" y="17"/>
                  <a:pt x="32" y="17"/>
                  <a:pt x="32" y="17"/>
                </a:cubicBezTo>
                <a:cubicBezTo>
                  <a:pt x="33" y="17"/>
                  <a:pt x="34" y="18"/>
                  <a:pt x="35" y="18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4"/>
                  <a:pt x="40" y="14"/>
                  <a:pt x="41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2" y="15"/>
                  <a:pt x="47" y="20"/>
                  <a:pt x="47" y="21"/>
                </a:cubicBezTo>
                <a:cubicBezTo>
                  <a:pt x="47" y="21"/>
                  <a:pt x="47" y="21"/>
                  <a:pt x="47" y="22"/>
                </a:cubicBezTo>
                <a:cubicBezTo>
                  <a:pt x="46" y="23"/>
                  <a:pt x="45" y="25"/>
                  <a:pt x="43" y="26"/>
                </a:cubicBezTo>
                <a:cubicBezTo>
                  <a:pt x="44" y="27"/>
                  <a:pt x="44" y="28"/>
                  <a:pt x="45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1"/>
                  <a:pt x="52" y="31"/>
                  <a:pt x="52" y="32"/>
                </a:cubicBezTo>
                <a:lnTo>
                  <a:pt x="52" y="39"/>
                </a:lnTo>
                <a:close/>
                <a:moveTo>
                  <a:pt x="26" y="25"/>
                </a:moveTo>
                <a:cubicBezTo>
                  <a:pt x="21" y="25"/>
                  <a:pt x="16" y="30"/>
                  <a:pt x="16" y="35"/>
                </a:cubicBezTo>
                <a:cubicBezTo>
                  <a:pt x="16" y="41"/>
                  <a:pt x="21" y="46"/>
                  <a:pt x="26" y="46"/>
                </a:cubicBezTo>
                <a:cubicBezTo>
                  <a:pt x="32" y="46"/>
                  <a:pt x="36" y="41"/>
                  <a:pt x="36" y="35"/>
                </a:cubicBezTo>
                <a:cubicBezTo>
                  <a:pt x="36" y="30"/>
                  <a:pt x="32" y="25"/>
                  <a:pt x="26" y="25"/>
                </a:cubicBezTo>
                <a:close/>
                <a:moveTo>
                  <a:pt x="78" y="18"/>
                </a:moveTo>
                <a:cubicBezTo>
                  <a:pt x="78" y="18"/>
                  <a:pt x="72" y="19"/>
                  <a:pt x="72" y="19"/>
                </a:cubicBezTo>
                <a:cubicBezTo>
                  <a:pt x="71" y="20"/>
                  <a:pt x="71" y="20"/>
                  <a:pt x="70" y="21"/>
                </a:cubicBezTo>
                <a:cubicBezTo>
                  <a:pt x="71" y="22"/>
                  <a:pt x="72" y="26"/>
                  <a:pt x="72" y="26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7"/>
                  <a:pt x="68" y="30"/>
                  <a:pt x="67" y="30"/>
                </a:cubicBezTo>
                <a:cubicBezTo>
                  <a:pt x="67" y="30"/>
                  <a:pt x="64" y="26"/>
                  <a:pt x="63" y="25"/>
                </a:cubicBezTo>
                <a:cubicBezTo>
                  <a:pt x="63" y="25"/>
                  <a:pt x="63" y="25"/>
                  <a:pt x="62" y="25"/>
                </a:cubicBezTo>
                <a:cubicBezTo>
                  <a:pt x="62" y="25"/>
                  <a:pt x="61" y="25"/>
                  <a:pt x="61" y="25"/>
                </a:cubicBezTo>
                <a:cubicBezTo>
                  <a:pt x="61" y="26"/>
                  <a:pt x="58" y="30"/>
                  <a:pt x="57" y="30"/>
                </a:cubicBezTo>
                <a:cubicBezTo>
                  <a:pt x="57" y="30"/>
                  <a:pt x="53" y="27"/>
                  <a:pt x="52" y="27"/>
                </a:cubicBezTo>
                <a:cubicBezTo>
                  <a:pt x="52" y="27"/>
                  <a:pt x="52" y="27"/>
                  <a:pt x="52" y="26"/>
                </a:cubicBezTo>
                <a:cubicBezTo>
                  <a:pt x="52" y="26"/>
                  <a:pt x="54" y="22"/>
                  <a:pt x="54" y="21"/>
                </a:cubicBezTo>
                <a:cubicBezTo>
                  <a:pt x="53" y="20"/>
                  <a:pt x="53" y="20"/>
                  <a:pt x="53" y="19"/>
                </a:cubicBezTo>
                <a:cubicBezTo>
                  <a:pt x="52" y="19"/>
                  <a:pt x="47" y="18"/>
                  <a:pt x="47" y="18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1"/>
                  <a:pt x="52" y="11"/>
                  <a:pt x="53" y="11"/>
                </a:cubicBezTo>
                <a:cubicBezTo>
                  <a:pt x="53" y="10"/>
                  <a:pt x="53" y="9"/>
                  <a:pt x="54" y="9"/>
                </a:cubicBezTo>
                <a:cubicBezTo>
                  <a:pt x="54" y="8"/>
                  <a:pt x="52" y="4"/>
                  <a:pt x="52" y="3"/>
                </a:cubicBezTo>
                <a:cubicBezTo>
                  <a:pt x="52" y="3"/>
                  <a:pt x="52" y="3"/>
                  <a:pt x="52" y="3"/>
                </a:cubicBezTo>
                <a:cubicBezTo>
                  <a:pt x="53" y="3"/>
                  <a:pt x="57" y="0"/>
                  <a:pt x="57" y="0"/>
                </a:cubicBezTo>
                <a:cubicBezTo>
                  <a:pt x="58" y="0"/>
                  <a:pt x="61" y="4"/>
                  <a:pt x="61" y="5"/>
                </a:cubicBezTo>
                <a:cubicBezTo>
                  <a:pt x="61" y="4"/>
                  <a:pt x="62" y="4"/>
                  <a:pt x="62" y="4"/>
                </a:cubicBezTo>
                <a:cubicBezTo>
                  <a:pt x="63" y="4"/>
                  <a:pt x="63" y="4"/>
                  <a:pt x="63" y="5"/>
                </a:cubicBezTo>
                <a:cubicBezTo>
                  <a:pt x="64" y="3"/>
                  <a:pt x="66" y="1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8" y="0"/>
                  <a:pt x="72" y="2"/>
                  <a:pt x="72" y="3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8"/>
                  <a:pt x="70" y="9"/>
                </a:cubicBezTo>
                <a:cubicBezTo>
                  <a:pt x="71" y="9"/>
                  <a:pt x="71" y="10"/>
                  <a:pt x="72" y="11"/>
                </a:cubicBezTo>
                <a:cubicBezTo>
                  <a:pt x="72" y="11"/>
                  <a:pt x="78" y="11"/>
                  <a:pt x="78" y="12"/>
                </a:cubicBezTo>
                <a:lnTo>
                  <a:pt x="78" y="18"/>
                </a:lnTo>
                <a:close/>
                <a:moveTo>
                  <a:pt x="78" y="59"/>
                </a:moveTo>
                <a:cubicBezTo>
                  <a:pt x="78" y="59"/>
                  <a:pt x="72" y="60"/>
                  <a:pt x="72" y="60"/>
                </a:cubicBezTo>
                <a:cubicBezTo>
                  <a:pt x="71" y="61"/>
                  <a:pt x="71" y="61"/>
                  <a:pt x="70" y="62"/>
                </a:cubicBezTo>
                <a:cubicBezTo>
                  <a:pt x="71" y="63"/>
                  <a:pt x="72" y="67"/>
                  <a:pt x="72" y="68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68" y="71"/>
                  <a:pt x="67" y="71"/>
                </a:cubicBezTo>
                <a:cubicBezTo>
                  <a:pt x="67" y="71"/>
                  <a:pt x="64" y="67"/>
                  <a:pt x="63" y="66"/>
                </a:cubicBezTo>
                <a:cubicBezTo>
                  <a:pt x="63" y="66"/>
                  <a:pt x="63" y="66"/>
                  <a:pt x="62" y="66"/>
                </a:cubicBezTo>
                <a:cubicBezTo>
                  <a:pt x="62" y="66"/>
                  <a:pt x="61" y="66"/>
                  <a:pt x="61" y="66"/>
                </a:cubicBezTo>
                <a:cubicBezTo>
                  <a:pt x="61" y="67"/>
                  <a:pt x="58" y="71"/>
                  <a:pt x="57" y="71"/>
                </a:cubicBezTo>
                <a:cubicBezTo>
                  <a:pt x="57" y="71"/>
                  <a:pt x="53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7"/>
                  <a:pt x="54" y="63"/>
                  <a:pt x="54" y="62"/>
                </a:cubicBezTo>
                <a:cubicBezTo>
                  <a:pt x="53" y="61"/>
                  <a:pt x="53" y="61"/>
                  <a:pt x="53" y="60"/>
                </a:cubicBezTo>
                <a:cubicBezTo>
                  <a:pt x="52" y="60"/>
                  <a:pt x="47" y="59"/>
                  <a:pt x="47" y="59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2"/>
                  <a:pt x="52" y="52"/>
                  <a:pt x="53" y="52"/>
                </a:cubicBezTo>
                <a:cubicBezTo>
                  <a:pt x="53" y="51"/>
                  <a:pt x="53" y="50"/>
                  <a:pt x="54" y="50"/>
                </a:cubicBezTo>
                <a:cubicBezTo>
                  <a:pt x="54" y="49"/>
                  <a:pt x="52" y="45"/>
                  <a:pt x="52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3" y="44"/>
                  <a:pt x="57" y="41"/>
                  <a:pt x="57" y="41"/>
                </a:cubicBezTo>
                <a:cubicBezTo>
                  <a:pt x="58" y="41"/>
                  <a:pt x="61" y="45"/>
                  <a:pt x="61" y="46"/>
                </a:cubicBezTo>
                <a:cubicBezTo>
                  <a:pt x="61" y="46"/>
                  <a:pt x="62" y="46"/>
                  <a:pt x="62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4" y="44"/>
                  <a:pt x="66" y="43"/>
                  <a:pt x="67" y="41"/>
                </a:cubicBezTo>
                <a:cubicBezTo>
                  <a:pt x="67" y="41"/>
                  <a:pt x="67" y="41"/>
                  <a:pt x="67" y="41"/>
                </a:cubicBezTo>
                <a:cubicBezTo>
                  <a:pt x="68" y="41"/>
                  <a:pt x="72" y="44"/>
                  <a:pt x="7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2" y="45"/>
                  <a:pt x="71" y="49"/>
                  <a:pt x="70" y="50"/>
                </a:cubicBezTo>
                <a:cubicBezTo>
                  <a:pt x="71" y="50"/>
                  <a:pt x="71" y="51"/>
                  <a:pt x="72" y="52"/>
                </a:cubicBezTo>
                <a:cubicBezTo>
                  <a:pt x="72" y="52"/>
                  <a:pt x="78" y="52"/>
                  <a:pt x="78" y="53"/>
                </a:cubicBezTo>
                <a:lnTo>
                  <a:pt x="78" y="59"/>
                </a:lnTo>
                <a:close/>
                <a:moveTo>
                  <a:pt x="62" y="10"/>
                </a:moveTo>
                <a:cubicBezTo>
                  <a:pt x="59" y="10"/>
                  <a:pt x="57" y="12"/>
                  <a:pt x="57" y="15"/>
                </a:cubicBezTo>
                <a:cubicBezTo>
                  <a:pt x="57" y="18"/>
                  <a:pt x="59" y="20"/>
                  <a:pt x="62" y="20"/>
                </a:cubicBezTo>
                <a:cubicBezTo>
                  <a:pt x="65" y="20"/>
                  <a:pt x="67" y="18"/>
                  <a:pt x="67" y="15"/>
                </a:cubicBezTo>
                <a:cubicBezTo>
                  <a:pt x="67" y="12"/>
                  <a:pt x="65" y="10"/>
                  <a:pt x="62" y="10"/>
                </a:cubicBezTo>
                <a:close/>
                <a:moveTo>
                  <a:pt x="62" y="51"/>
                </a:moveTo>
                <a:cubicBezTo>
                  <a:pt x="59" y="51"/>
                  <a:pt x="57" y="53"/>
                  <a:pt x="57" y="56"/>
                </a:cubicBezTo>
                <a:cubicBezTo>
                  <a:pt x="57" y="59"/>
                  <a:pt x="59" y="61"/>
                  <a:pt x="62" y="61"/>
                </a:cubicBezTo>
                <a:cubicBezTo>
                  <a:pt x="65" y="61"/>
                  <a:pt x="67" y="59"/>
                  <a:pt x="67" y="56"/>
                </a:cubicBezTo>
                <a:cubicBezTo>
                  <a:pt x="67" y="53"/>
                  <a:pt x="65" y="51"/>
                  <a:pt x="62" y="5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6" grpId="0"/>
      <p:bldP spid="29" grpId="0" animBg="1"/>
      <p:bldP spid="2" grpId="0"/>
      <p:bldP spid="3" grpId="0"/>
      <p:bldP spid="4" grpId="0"/>
      <p:bldP spid="33" grpId="0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39"/>
          <p:cNvCxnSpPr/>
          <p:nvPr/>
        </p:nvCxnSpPr>
        <p:spPr>
          <a:xfrm>
            <a:off x="1403648" y="4356043"/>
            <a:ext cx="664815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547664" y="3851987"/>
            <a:ext cx="68505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2200" b="1" dirty="0"/>
              <a:t>Интеграция с устройствами и внешними системами 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29" name="Freeform 122"/>
          <p:cNvSpPr>
            <a:spLocks noEditPoints="1"/>
          </p:cNvSpPr>
          <p:nvPr/>
        </p:nvSpPr>
        <p:spPr bwMode="auto">
          <a:xfrm>
            <a:off x="807085" y="4165937"/>
            <a:ext cx="430174" cy="337604"/>
          </a:xfrm>
          <a:custGeom>
            <a:avLst/>
            <a:gdLst/>
            <a:ahLst/>
            <a:cxnLst>
              <a:cxn ang="0">
                <a:pos x="57" y="37"/>
              </a:cxn>
              <a:cxn ang="0">
                <a:pos x="38" y="56"/>
              </a:cxn>
              <a:cxn ang="0">
                <a:pos x="34" y="57"/>
              </a:cxn>
              <a:cxn ang="0">
                <a:pos x="31" y="56"/>
              </a:cxn>
              <a:cxn ang="0">
                <a:pos x="4" y="28"/>
              </a:cxn>
              <a:cxn ang="0">
                <a:pos x="0" y="20"/>
              </a:cxn>
              <a:cxn ang="0">
                <a:pos x="0" y="4"/>
              </a:cxn>
              <a:cxn ang="0">
                <a:pos x="5" y="0"/>
              </a:cxn>
              <a:cxn ang="0">
                <a:pos x="21" y="0"/>
              </a:cxn>
              <a:cxn ang="0">
                <a:pos x="29" y="3"/>
              </a:cxn>
              <a:cxn ang="0">
                <a:pos x="57" y="30"/>
              </a:cxn>
              <a:cxn ang="0">
                <a:pos x="58" y="34"/>
              </a:cxn>
              <a:cxn ang="0">
                <a:pos x="57" y="37"/>
              </a:cxn>
              <a:cxn ang="0">
                <a:pos x="13" y="7"/>
              </a:cxn>
              <a:cxn ang="0">
                <a:pos x="8" y="12"/>
              </a:cxn>
              <a:cxn ang="0">
                <a:pos x="13" y="17"/>
              </a:cxn>
              <a:cxn ang="0">
                <a:pos x="17" y="12"/>
              </a:cxn>
              <a:cxn ang="0">
                <a:pos x="13" y="7"/>
              </a:cxn>
              <a:cxn ang="0">
                <a:pos x="71" y="37"/>
              </a:cxn>
              <a:cxn ang="0">
                <a:pos x="52" y="56"/>
              </a:cxn>
              <a:cxn ang="0">
                <a:pos x="49" y="57"/>
              </a:cxn>
              <a:cxn ang="0">
                <a:pos x="45" y="55"/>
              </a:cxn>
              <a:cxn ang="0">
                <a:pos x="63" y="37"/>
              </a:cxn>
              <a:cxn ang="0">
                <a:pos x="64" y="34"/>
              </a:cxn>
              <a:cxn ang="0">
                <a:pos x="63" y="30"/>
              </a:cxn>
              <a:cxn ang="0">
                <a:pos x="35" y="3"/>
              </a:cxn>
              <a:cxn ang="0">
                <a:pos x="27" y="0"/>
              </a:cxn>
              <a:cxn ang="0">
                <a:pos x="36" y="0"/>
              </a:cxn>
              <a:cxn ang="0">
                <a:pos x="44" y="3"/>
              </a:cxn>
              <a:cxn ang="0">
                <a:pos x="71" y="30"/>
              </a:cxn>
              <a:cxn ang="0">
                <a:pos x="73" y="34"/>
              </a:cxn>
              <a:cxn ang="0">
                <a:pos x="71" y="37"/>
              </a:cxn>
            </a:cxnLst>
            <a:rect l="0" t="0" r="r" b="b"/>
            <a:pathLst>
              <a:path w="73" h="57">
                <a:moveTo>
                  <a:pt x="57" y="37"/>
                </a:moveTo>
                <a:cubicBezTo>
                  <a:pt x="38" y="56"/>
                  <a:pt x="38" y="56"/>
                  <a:pt x="38" y="56"/>
                </a:cubicBezTo>
                <a:cubicBezTo>
                  <a:pt x="37" y="57"/>
                  <a:pt x="36" y="57"/>
                  <a:pt x="34" y="57"/>
                </a:cubicBezTo>
                <a:cubicBezTo>
                  <a:pt x="33" y="57"/>
                  <a:pt x="32" y="57"/>
                  <a:pt x="31" y="56"/>
                </a:cubicBezTo>
                <a:cubicBezTo>
                  <a:pt x="4" y="28"/>
                  <a:pt x="4" y="28"/>
                  <a:pt x="4" y="28"/>
                </a:cubicBezTo>
                <a:cubicBezTo>
                  <a:pt x="2" y="27"/>
                  <a:pt x="0" y="23"/>
                  <a:pt x="0" y="20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3" y="0"/>
                  <a:pt x="5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4" y="0"/>
                  <a:pt x="27" y="1"/>
                  <a:pt x="29" y="3"/>
                </a:cubicBezTo>
                <a:cubicBezTo>
                  <a:pt x="57" y="30"/>
                  <a:pt x="57" y="30"/>
                  <a:pt x="57" y="30"/>
                </a:cubicBezTo>
                <a:cubicBezTo>
                  <a:pt x="57" y="31"/>
                  <a:pt x="58" y="32"/>
                  <a:pt x="58" y="34"/>
                </a:cubicBezTo>
                <a:cubicBezTo>
                  <a:pt x="58" y="35"/>
                  <a:pt x="57" y="36"/>
                  <a:pt x="57" y="37"/>
                </a:cubicBezTo>
                <a:close/>
                <a:moveTo>
                  <a:pt x="13" y="7"/>
                </a:moveTo>
                <a:cubicBezTo>
                  <a:pt x="10" y="7"/>
                  <a:pt x="8" y="9"/>
                  <a:pt x="8" y="12"/>
                </a:cubicBezTo>
                <a:cubicBezTo>
                  <a:pt x="8" y="14"/>
                  <a:pt x="10" y="17"/>
                  <a:pt x="13" y="17"/>
                </a:cubicBezTo>
                <a:cubicBezTo>
                  <a:pt x="15" y="17"/>
                  <a:pt x="17" y="14"/>
                  <a:pt x="17" y="12"/>
                </a:cubicBezTo>
                <a:cubicBezTo>
                  <a:pt x="17" y="9"/>
                  <a:pt x="15" y="7"/>
                  <a:pt x="13" y="7"/>
                </a:cubicBezTo>
                <a:close/>
                <a:moveTo>
                  <a:pt x="71" y="37"/>
                </a:moveTo>
                <a:cubicBezTo>
                  <a:pt x="52" y="56"/>
                  <a:pt x="52" y="56"/>
                  <a:pt x="52" y="56"/>
                </a:cubicBezTo>
                <a:cubicBezTo>
                  <a:pt x="52" y="57"/>
                  <a:pt x="50" y="57"/>
                  <a:pt x="49" y="57"/>
                </a:cubicBezTo>
                <a:cubicBezTo>
                  <a:pt x="47" y="57"/>
                  <a:pt x="46" y="56"/>
                  <a:pt x="45" y="55"/>
                </a:cubicBezTo>
                <a:cubicBezTo>
                  <a:pt x="63" y="37"/>
                  <a:pt x="63" y="37"/>
                  <a:pt x="63" y="37"/>
                </a:cubicBezTo>
                <a:cubicBezTo>
                  <a:pt x="63" y="36"/>
                  <a:pt x="64" y="35"/>
                  <a:pt x="64" y="34"/>
                </a:cubicBezTo>
                <a:cubicBezTo>
                  <a:pt x="64" y="32"/>
                  <a:pt x="63" y="31"/>
                  <a:pt x="63" y="30"/>
                </a:cubicBezTo>
                <a:cubicBezTo>
                  <a:pt x="35" y="3"/>
                  <a:pt x="35" y="3"/>
                  <a:pt x="35" y="3"/>
                </a:cubicBezTo>
                <a:cubicBezTo>
                  <a:pt x="34" y="1"/>
                  <a:pt x="30" y="0"/>
                  <a:pt x="27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8" y="0"/>
                  <a:pt x="42" y="1"/>
                  <a:pt x="44" y="3"/>
                </a:cubicBezTo>
                <a:cubicBezTo>
                  <a:pt x="71" y="30"/>
                  <a:pt x="71" y="30"/>
                  <a:pt x="71" y="30"/>
                </a:cubicBezTo>
                <a:cubicBezTo>
                  <a:pt x="72" y="31"/>
                  <a:pt x="73" y="32"/>
                  <a:pt x="73" y="34"/>
                </a:cubicBezTo>
                <a:cubicBezTo>
                  <a:pt x="73" y="35"/>
                  <a:pt x="72" y="36"/>
                  <a:pt x="71" y="37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67300" y="4518512"/>
            <a:ext cx="6384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/>
              <a:t>Работа с терминалами сбора данных и принтерами этикеток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43299" y="5200347"/>
            <a:ext cx="6663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/>
              <a:t>Обмен данными с любыми системами учета</a:t>
            </a:r>
          </a:p>
        </p:txBody>
      </p:sp>
      <p:sp>
        <p:nvSpPr>
          <p:cNvPr id="38" name="Sev01"/>
          <p:cNvSpPr>
            <a:spLocks noChangeAspect="1"/>
          </p:cNvSpPr>
          <p:nvPr/>
        </p:nvSpPr>
        <p:spPr>
          <a:xfrm>
            <a:off x="550600" y="1532384"/>
            <a:ext cx="788963" cy="819196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cxnSp>
        <p:nvCxnSpPr>
          <p:cNvPr id="39" name="Straight Connector 39"/>
          <p:cNvCxnSpPr/>
          <p:nvPr/>
        </p:nvCxnSpPr>
        <p:spPr>
          <a:xfrm>
            <a:off x="1342688" y="1980208"/>
            <a:ext cx="6648152" cy="0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486704" y="1476152"/>
            <a:ext cx="29551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2200" b="1" dirty="0"/>
              <a:t>Контроль и отчетность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606340" y="2252765"/>
            <a:ext cx="6663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/>
              <a:t>Расширенная аналитика по движению и остаткам имущества</a:t>
            </a:r>
          </a:p>
        </p:txBody>
      </p:sp>
      <p:sp>
        <p:nvSpPr>
          <p:cNvPr id="52" name="Freeform 229"/>
          <p:cNvSpPr>
            <a:spLocks noEditPoints="1"/>
          </p:cNvSpPr>
          <p:nvPr/>
        </p:nvSpPr>
        <p:spPr bwMode="auto">
          <a:xfrm>
            <a:off x="732044" y="1727748"/>
            <a:ext cx="426073" cy="428970"/>
          </a:xfrm>
          <a:custGeom>
            <a:avLst/>
            <a:gdLst/>
            <a:ahLst/>
            <a:cxnLst>
              <a:cxn ang="0">
                <a:pos x="68" y="64"/>
              </a:cxn>
              <a:cxn ang="0">
                <a:pos x="65" y="68"/>
              </a:cxn>
              <a:cxn ang="0">
                <a:pos x="28" y="68"/>
              </a:cxn>
              <a:cxn ang="0">
                <a:pos x="25" y="64"/>
              </a:cxn>
              <a:cxn ang="0">
                <a:pos x="25" y="58"/>
              </a:cxn>
              <a:cxn ang="0">
                <a:pos x="4" y="58"/>
              </a:cxn>
              <a:cxn ang="0">
                <a:pos x="0" y="54"/>
              </a:cxn>
              <a:cxn ang="0">
                <a:pos x="0" y="3"/>
              </a:cxn>
              <a:cxn ang="0">
                <a:pos x="4" y="0"/>
              </a:cxn>
              <a:cxn ang="0">
                <a:pos x="45" y="0"/>
              </a:cxn>
              <a:cxn ang="0">
                <a:pos x="49" y="3"/>
              </a:cxn>
              <a:cxn ang="0">
                <a:pos x="49" y="16"/>
              </a:cxn>
              <a:cxn ang="0">
                <a:pos x="50" y="17"/>
              </a:cxn>
              <a:cxn ang="0">
                <a:pos x="66" y="32"/>
              </a:cxn>
              <a:cxn ang="0">
                <a:pos x="68" y="39"/>
              </a:cxn>
              <a:cxn ang="0">
                <a:pos x="68" y="64"/>
              </a:cxn>
              <a:cxn ang="0">
                <a:pos x="39" y="6"/>
              </a:cxn>
              <a:cxn ang="0">
                <a:pos x="38" y="5"/>
              </a:cxn>
              <a:cxn ang="0">
                <a:pos x="11" y="5"/>
              </a:cxn>
              <a:cxn ang="0">
                <a:pos x="10" y="6"/>
              </a:cxn>
              <a:cxn ang="0">
                <a:pos x="10" y="8"/>
              </a:cxn>
              <a:cxn ang="0">
                <a:pos x="11" y="9"/>
              </a:cxn>
              <a:cxn ang="0">
                <a:pos x="38" y="9"/>
              </a:cxn>
              <a:cxn ang="0">
                <a:pos x="39" y="8"/>
              </a:cxn>
              <a:cxn ang="0">
                <a:pos x="39" y="6"/>
              </a:cxn>
              <a:cxn ang="0">
                <a:pos x="64" y="63"/>
              </a:cxn>
              <a:cxn ang="0">
                <a:pos x="64" y="39"/>
              </a:cxn>
              <a:cxn ang="0">
                <a:pos x="48" y="39"/>
              </a:cxn>
              <a:cxn ang="0">
                <a:pos x="44" y="35"/>
              </a:cxn>
              <a:cxn ang="0">
                <a:pos x="44" y="19"/>
              </a:cxn>
              <a:cxn ang="0">
                <a:pos x="30" y="19"/>
              </a:cxn>
              <a:cxn ang="0">
                <a:pos x="30" y="63"/>
              </a:cxn>
              <a:cxn ang="0">
                <a:pos x="64" y="63"/>
              </a:cxn>
              <a:cxn ang="0">
                <a:pos x="60" y="34"/>
              </a:cxn>
              <a:cxn ang="0">
                <a:pos x="49" y="22"/>
              </a:cxn>
              <a:cxn ang="0">
                <a:pos x="49" y="34"/>
              </a:cxn>
              <a:cxn ang="0">
                <a:pos x="60" y="34"/>
              </a:cxn>
            </a:cxnLst>
            <a:rect l="0" t="0" r="r" b="b"/>
            <a:pathLst>
              <a:path w="68" h="68">
                <a:moveTo>
                  <a:pt x="68" y="64"/>
                </a:moveTo>
                <a:cubicBezTo>
                  <a:pt x="68" y="66"/>
                  <a:pt x="67" y="68"/>
                  <a:pt x="65" y="68"/>
                </a:cubicBezTo>
                <a:cubicBezTo>
                  <a:pt x="28" y="68"/>
                  <a:pt x="28" y="68"/>
                  <a:pt x="28" y="68"/>
                </a:cubicBezTo>
                <a:cubicBezTo>
                  <a:pt x="26" y="68"/>
                  <a:pt x="25" y="66"/>
                  <a:pt x="25" y="64"/>
                </a:cubicBezTo>
                <a:cubicBezTo>
                  <a:pt x="25" y="58"/>
                  <a:pt x="25" y="58"/>
                  <a:pt x="25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2" y="58"/>
                  <a:pt x="0" y="56"/>
                  <a:pt x="0" y="54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2" y="0"/>
                  <a:pt x="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9" y="1"/>
                  <a:pt x="49" y="3"/>
                </a:cubicBezTo>
                <a:cubicBezTo>
                  <a:pt x="49" y="16"/>
                  <a:pt x="49" y="16"/>
                  <a:pt x="49" y="16"/>
                </a:cubicBezTo>
                <a:cubicBezTo>
                  <a:pt x="50" y="16"/>
                  <a:pt x="50" y="16"/>
                  <a:pt x="50" y="17"/>
                </a:cubicBezTo>
                <a:cubicBezTo>
                  <a:pt x="66" y="32"/>
                  <a:pt x="66" y="32"/>
                  <a:pt x="66" y="32"/>
                </a:cubicBezTo>
                <a:cubicBezTo>
                  <a:pt x="67" y="34"/>
                  <a:pt x="68" y="37"/>
                  <a:pt x="68" y="39"/>
                </a:cubicBezTo>
                <a:lnTo>
                  <a:pt x="68" y="64"/>
                </a:lnTo>
                <a:close/>
                <a:moveTo>
                  <a:pt x="39" y="6"/>
                </a:moveTo>
                <a:cubicBezTo>
                  <a:pt x="39" y="5"/>
                  <a:pt x="39" y="5"/>
                  <a:pt x="38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0" y="5"/>
                  <a:pt x="10" y="6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9"/>
                  <a:pt x="11" y="9"/>
                  <a:pt x="11" y="9"/>
                </a:cubicBezTo>
                <a:cubicBezTo>
                  <a:pt x="38" y="9"/>
                  <a:pt x="38" y="9"/>
                  <a:pt x="38" y="9"/>
                </a:cubicBezTo>
                <a:cubicBezTo>
                  <a:pt x="39" y="9"/>
                  <a:pt x="39" y="9"/>
                  <a:pt x="39" y="8"/>
                </a:cubicBezTo>
                <a:lnTo>
                  <a:pt x="39" y="6"/>
                </a:lnTo>
                <a:close/>
                <a:moveTo>
                  <a:pt x="64" y="63"/>
                </a:moveTo>
                <a:cubicBezTo>
                  <a:pt x="64" y="39"/>
                  <a:pt x="64" y="39"/>
                  <a:pt x="64" y="39"/>
                </a:cubicBezTo>
                <a:cubicBezTo>
                  <a:pt x="48" y="39"/>
                  <a:pt x="48" y="39"/>
                  <a:pt x="48" y="39"/>
                </a:cubicBezTo>
                <a:cubicBezTo>
                  <a:pt x="46" y="39"/>
                  <a:pt x="44" y="37"/>
                  <a:pt x="44" y="35"/>
                </a:cubicBezTo>
                <a:cubicBezTo>
                  <a:pt x="44" y="19"/>
                  <a:pt x="44" y="19"/>
                  <a:pt x="44" y="19"/>
                </a:cubicBezTo>
                <a:cubicBezTo>
                  <a:pt x="30" y="19"/>
                  <a:pt x="30" y="19"/>
                  <a:pt x="30" y="19"/>
                </a:cubicBezTo>
                <a:cubicBezTo>
                  <a:pt x="30" y="63"/>
                  <a:pt x="30" y="63"/>
                  <a:pt x="30" y="63"/>
                </a:cubicBezTo>
                <a:lnTo>
                  <a:pt x="64" y="63"/>
                </a:lnTo>
                <a:close/>
                <a:moveTo>
                  <a:pt x="60" y="34"/>
                </a:moveTo>
                <a:cubicBezTo>
                  <a:pt x="49" y="22"/>
                  <a:pt x="49" y="22"/>
                  <a:pt x="49" y="22"/>
                </a:cubicBezTo>
                <a:cubicBezTo>
                  <a:pt x="49" y="34"/>
                  <a:pt x="49" y="34"/>
                  <a:pt x="49" y="34"/>
                </a:cubicBezTo>
                <a:lnTo>
                  <a:pt x="60" y="34"/>
                </a:lnTo>
                <a:close/>
              </a:path>
            </a:pathLst>
          </a:cu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606340" y="2784565"/>
            <a:ext cx="6663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dirty="0"/>
              <a:t>Проведение регламентированной инвентаризации</a:t>
            </a:r>
          </a:p>
        </p:txBody>
      </p:sp>
      <p:sp>
        <p:nvSpPr>
          <p:cNvPr id="11" name="Sev01"/>
          <p:cNvSpPr>
            <a:spLocks noChangeAspect="1"/>
          </p:cNvSpPr>
          <p:nvPr/>
        </p:nvSpPr>
        <p:spPr>
          <a:xfrm>
            <a:off x="611560" y="3908219"/>
            <a:ext cx="788963" cy="819196"/>
          </a:xfrm>
          <a:prstGeom prst="ellipse">
            <a:avLst/>
          </a:prstGeom>
          <a:noFill/>
          <a:ln w="57150"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sp>
        <p:nvSpPr>
          <p:cNvPr id="56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6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6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17"/>
          <p:cNvSpPr/>
          <p:nvPr/>
        </p:nvSpPr>
        <p:spPr>
          <a:xfrm>
            <a:off x="1667300" y="497678"/>
            <a:ext cx="2034018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Возможности КУИ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0" name="Freeform 65"/>
          <p:cNvSpPr>
            <a:spLocks noEditPoints="1"/>
          </p:cNvSpPr>
          <p:nvPr/>
        </p:nvSpPr>
        <p:spPr bwMode="auto">
          <a:xfrm>
            <a:off x="945081" y="416322"/>
            <a:ext cx="485239" cy="442170"/>
          </a:xfrm>
          <a:custGeom>
            <a:avLst/>
            <a:gdLst/>
            <a:ahLst/>
            <a:cxnLst>
              <a:cxn ang="0">
                <a:pos x="45" y="41"/>
              </a:cxn>
              <a:cxn ang="0">
                <a:pos x="47" y="50"/>
              </a:cxn>
              <a:cxn ang="0">
                <a:pos x="40" y="56"/>
              </a:cxn>
              <a:cxn ang="0">
                <a:pos x="31" y="60"/>
              </a:cxn>
              <a:cxn ang="0">
                <a:pos x="21" y="60"/>
              </a:cxn>
              <a:cxn ang="0">
                <a:pos x="13" y="56"/>
              </a:cxn>
              <a:cxn ang="0">
                <a:pos x="5" y="50"/>
              </a:cxn>
              <a:cxn ang="0">
                <a:pos x="8" y="41"/>
              </a:cxn>
              <a:cxn ang="0">
                <a:pos x="0" y="32"/>
              </a:cxn>
              <a:cxn ang="0">
                <a:pos x="9" y="26"/>
              </a:cxn>
              <a:cxn ang="0">
                <a:pos x="5" y="20"/>
              </a:cxn>
              <a:cxn ang="0">
                <a:pos x="17" y="18"/>
              </a:cxn>
              <a:cxn ang="0">
                <a:pos x="22" y="10"/>
              </a:cxn>
              <a:cxn ang="0">
                <a:pos x="32" y="17"/>
              </a:cxn>
              <a:cxn ang="0">
                <a:pos x="41" y="14"/>
              </a:cxn>
              <a:cxn ang="0">
                <a:pos x="47" y="22"/>
              </a:cxn>
              <a:cxn ang="0">
                <a:pos x="51" y="30"/>
              </a:cxn>
              <a:cxn ang="0">
                <a:pos x="26" y="25"/>
              </a:cxn>
              <a:cxn ang="0">
                <a:pos x="36" y="35"/>
              </a:cxn>
              <a:cxn ang="0">
                <a:pos x="72" y="19"/>
              </a:cxn>
              <a:cxn ang="0">
                <a:pos x="72" y="27"/>
              </a:cxn>
              <a:cxn ang="0">
                <a:pos x="62" y="25"/>
              </a:cxn>
              <a:cxn ang="0">
                <a:pos x="52" y="27"/>
              </a:cxn>
              <a:cxn ang="0">
                <a:pos x="53" y="19"/>
              </a:cxn>
              <a:cxn ang="0">
                <a:pos x="53" y="11"/>
              </a:cxn>
              <a:cxn ang="0">
                <a:pos x="52" y="3"/>
              </a:cxn>
              <a:cxn ang="0">
                <a:pos x="62" y="4"/>
              </a:cxn>
              <a:cxn ang="0">
                <a:pos x="67" y="0"/>
              </a:cxn>
              <a:cxn ang="0">
                <a:pos x="70" y="9"/>
              </a:cxn>
              <a:cxn ang="0">
                <a:pos x="78" y="18"/>
              </a:cxn>
              <a:cxn ang="0">
                <a:pos x="70" y="62"/>
              </a:cxn>
              <a:cxn ang="0">
                <a:pos x="67" y="71"/>
              </a:cxn>
              <a:cxn ang="0">
                <a:pos x="61" y="66"/>
              </a:cxn>
              <a:cxn ang="0">
                <a:pos x="52" y="68"/>
              </a:cxn>
              <a:cxn ang="0">
                <a:pos x="47" y="59"/>
              </a:cxn>
              <a:cxn ang="0">
                <a:pos x="54" y="50"/>
              </a:cxn>
              <a:cxn ang="0">
                <a:pos x="57" y="41"/>
              </a:cxn>
              <a:cxn ang="0">
                <a:pos x="63" y="46"/>
              </a:cxn>
              <a:cxn ang="0">
                <a:pos x="72" y="44"/>
              </a:cxn>
              <a:cxn ang="0">
                <a:pos x="72" y="52"/>
              </a:cxn>
              <a:cxn ang="0">
                <a:pos x="62" y="10"/>
              </a:cxn>
              <a:cxn ang="0">
                <a:pos x="67" y="15"/>
              </a:cxn>
              <a:cxn ang="0">
                <a:pos x="57" y="56"/>
              </a:cxn>
              <a:cxn ang="0">
                <a:pos x="62" y="51"/>
              </a:cxn>
            </a:cxnLst>
            <a:rect l="0" t="0" r="r" b="b"/>
            <a:pathLst>
              <a:path w="78" h="71">
                <a:moveTo>
                  <a:pt x="52" y="39"/>
                </a:moveTo>
                <a:cubicBezTo>
                  <a:pt x="52" y="40"/>
                  <a:pt x="51" y="40"/>
                  <a:pt x="51" y="40"/>
                </a:cubicBezTo>
                <a:cubicBezTo>
                  <a:pt x="45" y="41"/>
                  <a:pt x="45" y="41"/>
                  <a:pt x="45" y="41"/>
                </a:cubicBezTo>
                <a:cubicBezTo>
                  <a:pt x="44" y="42"/>
                  <a:pt x="44" y="43"/>
                  <a:pt x="43" y="44"/>
                </a:cubicBezTo>
                <a:cubicBezTo>
                  <a:pt x="45" y="46"/>
                  <a:pt x="46" y="47"/>
                  <a:pt x="47" y="49"/>
                </a:cubicBezTo>
                <a:cubicBezTo>
                  <a:pt x="47" y="49"/>
                  <a:pt x="47" y="49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6" y="52"/>
                  <a:pt x="42" y="56"/>
                  <a:pt x="41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35" y="53"/>
                  <a:pt x="35" y="53"/>
                  <a:pt x="35" y="53"/>
                </a:cubicBezTo>
                <a:cubicBezTo>
                  <a:pt x="34" y="53"/>
                  <a:pt x="33" y="53"/>
                  <a:pt x="32" y="54"/>
                </a:cubicBezTo>
                <a:cubicBezTo>
                  <a:pt x="32" y="56"/>
                  <a:pt x="32" y="58"/>
                  <a:pt x="31" y="60"/>
                </a:cubicBezTo>
                <a:cubicBezTo>
                  <a:pt x="31" y="61"/>
                  <a:pt x="30" y="61"/>
                  <a:pt x="30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2" y="61"/>
                  <a:pt x="21" y="61"/>
                  <a:pt x="21" y="60"/>
                </a:cubicBezTo>
                <a:cubicBezTo>
                  <a:pt x="20" y="54"/>
                  <a:pt x="20" y="54"/>
                  <a:pt x="20" y="54"/>
                </a:cubicBezTo>
                <a:cubicBezTo>
                  <a:pt x="19" y="54"/>
                  <a:pt x="18" y="53"/>
                  <a:pt x="17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1" y="56"/>
                  <a:pt x="11" y="56"/>
                  <a:pt x="11" y="56"/>
                </a:cubicBezTo>
                <a:cubicBezTo>
                  <a:pt x="10" y="55"/>
                  <a:pt x="5" y="51"/>
                  <a:pt x="5" y="50"/>
                </a:cubicBezTo>
                <a:cubicBezTo>
                  <a:pt x="5" y="49"/>
                  <a:pt x="5" y="49"/>
                  <a:pt x="5" y="49"/>
                </a:cubicBezTo>
                <a:cubicBezTo>
                  <a:pt x="7" y="47"/>
                  <a:pt x="8" y="46"/>
                  <a:pt x="9" y="44"/>
                </a:cubicBezTo>
                <a:cubicBezTo>
                  <a:pt x="8" y="43"/>
                  <a:pt x="8" y="42"/>
                  <a:pt x="8" y="41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40"/>
                  <a:pt x="0" y="39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1"/>
                  <a:pt x="1" y="30"/>
                  <a:pt x="1" y="30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8"/>
                  <a:pt x="8" y="27"/>
                  <a:pt x="9" y="26"/>
                </a:cubicBezTo>
                <a:cubicBezTo>
                  <a:pt x="8" y="25"/>
                  <a:pt x="7" y="23"/>
                  <a:pt x="5" y="22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0"/>
                  <a:pt x="5" y="20"/>
                </a:cubicBezTo>
                <a:cubicBezTo>
                  <a:pt x="6" y="19"/>
                  <a:pt x="11" y="14"/>
                  <a:pt x="12" y="14"/>
                </a:cubicBezTo>
                <a:cubicBezTo>
                  <a:pt x="12" y="14"/>
                  <a:pt x="12" y="14"/>
                  <a:pt x="13" y="14"/>
                </a:cubicBezTo>
                <a:cubicBezTo>
                  <a:pt x="17" y="18"/>
                  <a:pt x="17" y="18"/>
                  <a:pt x="17" y="18"/>
                </a:cubicBezTo>
                <a:cubicBezTo>
                  <a:pt x="18" y="18"/>
                  <a:pt x="19" y="17"/>
                  <a:pt x="20" y="17"/>
                </a:cubicBezTo>
                <a:cubicBezTo>
                  <a:pt x="21" y="15"/>
                  <a:pt x="21" y="13"/>
                  <a:pt x="21" y="11"/>
                </a:cubicBezTo>
                <a:cubicBezTo>
                  <a:pt x="21" y="10"/>
                  <a:pt x="22" y="10"/>
                  <a:pt x="22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1" y="10"/>
                  <a:pt x="31" y="11"/>
                </a:cubicBezTo>
                <a:cubicBezTo>
                  <a:pt x="32" y="17"/>
                  <a:pt x="32" y="17"/>
                  <a:pt x="32" y="17"/>
                </a:cubicBezTo>
                <a:cubicBezTo>
                  <a:pt x="33" y="17"/>
                  <a:pt x="34" y="18"/>
                  <a:pt x="35" y="18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4"/>
                  <a:pt x="40" y="14"/>
                  <a:pt x="41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2" y="15"/>
                  <a:pt x="47" y="20"/>
                  <a:pt x="47" y="21"/>
                </a:cubicBezTo>
                <a:cubicBezTo>
                  <a:pt x="47" y="21"/>
                  <a:pt x="47" y="21"/>
                  <a:pt x="47" y="22"/>
                </a:cubicBezTo>
                <a:cubicBezTo>
                  <a:pt x="46" y="23"/>
                  <a:pt x="45" y="25"/>
                  <a:pt x="43" y="26"/>
                </a:cubicBezTo>
                <a:cubicBezTo>
                  <a:pt x="44" y="27"/>
                  <a:pt x="44" y="28"/>
                  <a:pt x="45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1"/>
                  <a:pt x="52" y="31"/>
                  <a:pt x="52" y="32"/>
                </a:cubicBezTo>
                <a:lnTo>
                  <a:pt x="52" y="39"/>
                </a:lnTo>
                <a:close/>
                <a:moveTo>
                  <a:pt x="26" y="25"/>
                </a:moveTo>
                <a:cubicBezTo>
                  <a:pt x="21" y="25"/>
                  <a:pt x="16" y="30"/>
                  <a:pt x="16" y="35"/>
                </a:cubicBezTo>
                <a:cubicBezTo>
                  <a:pt x="16" y="41"/>
                  <a:pt x="21" y="46"/>
                  <a:pt x="26" y="46"/>
                </a:cubicBezTo>
                <a:cubicBezTo>
                  <a:pt x="32" y="46"/>
                  <a:pt x="36" y="41"/>
                  <a:pt x="36" y="35"/>
                </a:cubicBezTo>
                <a:cubicBezTo>
                  <a:pt x="36" y="30"/>
                  <a:pt x="32" y="25"/>
                  <a:pt x="26" y="25"/>
                </a:cubicBezTo>
                <a:close/>
                <a:moveTo>
                  <a:pt x="78" y="18"/>
                </a:moveTo>
                <a:cubicBezTo>
                  <a:pt x="78" y="18"/>
                  <a:pt x="72" y="19"/>
                  <a:pt x="72" y="19"/>
                </a:cubicBezTo>
                <a:cubicBezTo>
                  <a:pt x="71" y="20"/>
                  <a:pt x="71" y="20"/>
                  <a:pt x="70" y="21"/>
                </a:cubicBezTo>
                <a:cubicBezTo>
                  <a:pt x="71" y="22"/>
                  <a:pt x="72" y="26"/>
                  <a:pt x="72" y="26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7"/>
                  <a:pt x="68" y="30"/>
                  <a:pt x="67" y="30"/>
                </a:cubicBezTo>
                <a:cubicBezTo>
                  <a:pt x="67" y="30"/>
                  <a:pt x="64" y="26"/>
                  <a:pt x="63" y="25"/>
                </a:cubicBezTo>
                <a:cubicBezTo>
                  <a:pt x="63" y="25"/>
                  <a:pt x="63" y="25"/>
                  <a:pt x="62" y="25"/>
                </a:cubicBezTo>
                <a:cubicBezTo>
                  <a:pt x="62" y="25"/>
                  <a:pt x="61" y="25"/>
                  <a:pt x="61" y="25"/>
                </a:cubicBezTo>
                <a:cubicBezTo>
                  <a:pt x="61" y="26"/>
                  <a:pt x="58" y="30"/>
                  <a:pt x="57" y="30"/>
                </a:cubicBezTo>
                <a:cubicBezTo>
                  <a:pt x="57" y="30"/>
                  <a:pt x="53" y="27"/>
                  <a:pt x="52" y="27"/>
                </a:cubicBezTo>
                <a:cubicBezTo>
                  <a:pt x="52" y="27"/>
                  <a:pt x="52" y="27"/>
                  <a:pt x="52" y="26"/>
                </a:cubicBezTo>
                <a:cubicBezTo>
                  <a:pt x="52" y="26"/>
                  <a:pt x="54" y="22"/>
                  <a:pt x="54" y="21"/>
                </a:cubicBezTo>
                <a:cubicBezTo>
                  <a:pt x="53" y="20"/>
                  <a:pt x="53" y="20"/>
                  <a:pt x="53" y="19"/>
                </a:cubicBezTo>
                <a:cubicBezTo>
                  <a:pt x="52" y="19"/>
                  <a:pt x="47" y="18"/>
                  <a:pt x="47" y="18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1"/>
                  <a:pt x="52" y="11"/>
                  <a:pt x="53" y="11"/>
                </a:cubicBezTo>
                <a:cubicBezTo>
                  <a:pt x="53" y="10"/>
                  <a:pt x="53" y="9"/>
                  <a:pt x="54" y="9"/>
                </a:cubicBezTo>
                <a:cubicBezTo>
                  <a:pt x="54" y="8"/>
                  <a:pt x="52" y="4"/>
                  <a:pt x="52" y="3"/>
                </a:cubicBezTo>
                <a:cubicBezTo>
                  <a:pt x="52" y="3"/>
                  <a:pt x="52" y="3"/>
                  <a:pt x="52" y="3"/>
                </a:cubicBezTo>
                <a:cubicBezTo>
                  <a:pt x="53" y="3"/>
                  <a:pt x="57" y="0"/>
                  <a:pt x="57" y="0"/>
                </a:cubicBezTo>
                <a:cubicBezTo>
                  <a:pt x="58" y="0"/>
                  <a:pt x="61" y="4"/>
                  <a:pt x="61" y="5"/>
                </a:cubicBezTo>
                <a:cubicBezTo>
                  <a:pt x="61" y="4"/>
                  <a:pt x="62" y="4"/>
                  <a:pt x="62" y="4"/>
                </a:cubicBezTo>
                <a:cubicBezTo>
                  <a:pt x="63" y="4"/>
                  <a:pt x="63" y="4"/>
                  <a:pt x="63" y="5"/>
                </a:cubicBezTo>
                <a:cubicBezTo>
                  <a:pt x="64" y="3"/>
                  <a:pt x="66" y="1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8" y="0"/>
                  <a:pt x="72" y="2"/>
                  <a:pt x="72" y="3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8"/>
                  <a:pt x="70" y="9"/>
                </a:cubicBezTo>
                <a:cubicBezTo>
                  <a:pt x="71" y="9"/>
                  <a:pt x="71" y="10"/>
                  <a:pt x="72" y="11"/>
                </a:cubicBezTo>
                <a:cubicBezTo>
                  <a:pt x="72" y="11"/>
                  <a:pt x="78" y="11"/>
                  <a:pt x="78" y="12"/>
                </a:cubicBezTo>
                <a:lnTo>
                  <a:pt x="78" y="18"/>
                </a:lnTo>
                <a:close/>
                <a:moveTo>
                  <a:pt x="78" y="59"/>
                </a:moveTo>
                <a:cubicBezTo>
                  <a:pt x="78" y="59"/>
                  <a:pt x="72" y="60"/>
                  <a:pt x="72" y="60"/>
                </a:cubicBezTo>
                <a:cubicBezTo>
                  <a:pt x="71" y="61"/>
                  <a:pt x="71" y="61"/>
                  <a:pt x="70" y="62"/>
                </a:cubicBezTo>
                <a:cubicBezTo>
                  <a:pt x="71" y="63"/>
                  <a:pt x="72" y="67"/>
                  <a:pt x="72" y="68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68" y="71"/>
                  <a:pt x="67" y="71"/>
                </a:cubicBezTo>
                <a:cubicBezTo>
                  <a:pt x="67" y="71"/>
                  <a:pt x="64" y="67"/>
                  <a:pt x="63" y="66"/>
                </a:cubicBezTo>
                <a:cubicBezTo>
                  <a:pt x="63" y="66"/>
                  <a:pt x="63" y="66"/>
                  <a:pt x="62" y="66"/>
                </a:cubicBezTo>
                <a:cubicBezTo>
                  <a:pt x="62" y="66"/>
                  <a:pt x="61" y="66"/>
                  <a:pt x="61" y="66"/>
                </a:cubicBezTo>
                <a:cubicBezTo>
                  <a:pt x="61" y="67"/>
                  <a:pt x="58" y="71"/>
                  <a:pt x="57" y="71"/>
                </a:cubicBezTo>
                <a:cubicBezTo>
                  <a:pt x="57" y="71"/>
                  <a:pt x="53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7"/>
                  <a:pt x="54" y="63"/>
                  <a:pt x="54" y="62"/>
                </a:cubicBezTo>
                <a:cubicBezTo>
                  <a:pt x="53" y="61"/>
                  <a:pt x="53" y="61"/>
                  <a:pt x="53" y="60"/>
                </a:cubicBezTo>
                <a:cubicBezTo>
                  <a:pt x="52" y="60"/>
                  <a:pt x="47" y="59"/>
                  <a:pt x="47" y="59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2"/>
                  <a:pt x="52" y="52"/>
                  <a:pt x="53" y="52"/>
                </a:cubicBezTo>
                <a:cubicBezTo>
                  <a:pt x="53" y="51"/>
                  <a:pt x="53" y="50"/>
                  <a:pt x="54" y="50"/>
                </a:cubicBezTo>
                <a:cubicBezTo>
                  <a:pt x="54" y="49"/>
                  <a:pt x="52" y="45"/>
                  <a:pt x="52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3" y="44"/>
                  <a:pt x="57" y="41"/>
                  <a:pt x="57" y="41"/>
                </a:cubicBezTo>
                <a:cubicBezTo>
                  <a:pt x="58" y="41"/>
                  <a:pt x="61" y="45"/>
                  <a:pt x="61" y="46"/>
                </a:cubicBezTo>
                <a:cubicBezTo>
                  <a:pt x="61" y="46"/>
                  <a:pt x="62" y="46"/>
                  <a:pt x="62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4" y="44"/>
                  <a:pt x="66" y="43"/>
                  <a:pt x="67" y="41"/>
                </a:cubicBezTo>
                <a:cubicBezTo>
                  <a:pt x="67" y="41"/>
                  <a:pt x="67" y="41"/>
                  <a:pt x="67" y="41"/>
                </a:cubicBezTo>
                <a:cubicBezTo>
                  <a:pt x="68" y="41"/>
                  <a:pt x="72" y="44"/>
                  <a:pt x="7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2" y="45"/>
                  <a:pt x="71" y="49"/>
                  <a:pt x="70" y="50"/>
                </a:cubicBezTo>
                <a:cubicBezTo>
                  <a:pt x="71" y="50"/>
                  <a:pt x="71" y="51"/>
                  <a:pt x="72" y="52"/>
                </a:cubicBezTo>
                <a:cubicBezTo>
                  <a:pt x="72" y="52"/>
                  <a:pt x="78" y="52"/>
                  <a:pt x="78" y="53"/>
                </a:cubicBezTo>
                <a:lnTo>
                  <a:pt x="78" y="59"/>
                </a:lnTo>
                <a:close/>
                <a:moveTo>
                  <a:pt x="62" y="10"/>
                </a:moveTo>
                <a:cubicBezTo>
                  <a:pt x="59" y="10"/>
                  <a:pt x="57" y="12"/>
                  <a:pt x="57" y="15"/>
                </a:cubicBezTo>
                <a:cubicBezTo>
                  <a:pt x="57" y="18"/>
                  <a:pt x="59" y="20"/>
                  <a:pt x="62" y="20"/>
                </a:cubicBezTo>
                <a:cubicBezTo>
                  <a:pt x="65" y="20"/>
                  <a:pt x="67" y="18"/>
                  <a:pt x="67" y="15"/>
                </a:cubicBezTo>
                <a:cubicBezTo>
                  <a:pt x="67" y="12"/>
                  <a:pt x="65" y="10"/>
                  <a:pt x="62" y="10"/>
                </a:cubicBezTo>
                <a:close/>
                <a:moveTo>
                  <a:pt x="62" y="51"/>
                </a:moveTo>
                <a:cubicBezTo>
                  <a:pt x="59" y="51"/>
                  <a:pt x="57" y="53"/>
                  <a:pt x="57" y="56"/>
                </a:cubicBezTo>
                <a:cubicBezTo>
                  <a:pt x="57" y="59"/>
                  <a:pt x="59" y="61"/>
                  <a:pt x="62" y="61"/>
                </a:cubicBezTo>
                <a:cubicBezTo>
                  <a:pt x="65" y="61"/>
                  <a:pt x="67" y="59"/>
                  <a:pt x="67" y="56"/>
                </a:cubicBezTo>
                <a:cubicBezTo>
                  <a:pt x="67" y="53"/>
                  <a:pt x="65" y="51"/>
                  <a:pt x="62" y="5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5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9" grpId="0" animBg="1"/>
      <p:bldP spid="2" grpId="0"/>
      <p:bldP spid="3" grpId="0"/>
      <p:bldP spid="38" grpId="0" animBg="1"/>
      <p:bldP spid="40" grpId="0"/>
      <p:bldP spid="43" grpId="0"/>
      <p:bldP spid="52" grpId="0" animBg="1"/>
      <p:bldP spid="53" grpId="0"/>
      <p:bldP spid="11" grpId="0" animBg="1"/>
      <p:bldP spid="56" grpId="0" animBg="1"/>
      <p:bldP spid="57" grpId="0" animBg="1"/>
      <p:bldP spid="58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75373" y="1830532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Мощный функционал и </a:t>
            </a:r>
            <a:r>
              <a:rPr lang="ru-RU" sz="2000" b="1" dirty="0"/>
              <a:t>готовые бизнес-процессы </a:t>
            </a:r>
            <a:r>
              <a:rPr lang="ru-RU" sz="2000" dirty="0"/>
              <a:t>для учета и контроля движения имущества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5373" y="2849615"/>
            <a:ext cx="7233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100% </a:t>
            </a:r>
            <a:r>
              <a:rPr lang="ru-RU" sz="2000" dirty="0"/>
              <a:t>учет материалов, МБП, ОС и любого имущества организации:</a:t>
            </a:r>
          </a:p>
          <a:p>
            <a:pPr marL="895350" indent="-355600"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b="1" dirty="0"/>
              <a:t>все активы </a:t>
            </a:r>
            <a:r>
              <a:rPr lang="ru-RU" sz="2000" dirty="0"/>
              <a:t>компании учтены в разрезах точного </a:t>
            </a:r>
            <a:r>
              <a:rPr lang="ru-RU" sz="2000" b="1" dirty="0"/>
              <a:t>местоположения </a:t>
            </a:r>
            <a:r>
              <a:rPr lang="ru-RU" sz="2000" dirty="0"/>
              <a:t>и </a:t>
            </a:r>
            <a:r>
              <a:rPr lang="ru-RU" sz="2000" b="1" dirty="0"/>
              <a:t>держателя</a:t>
            </a:r>
          </a:p>
          <a:p>
            <a:pPr marL="895350" indent="-355600"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dirty="0"/>
              <a:t>повышение личной ответственности сотрудников</a:t>
            </a:r>
          </a:p>
          <a:p>
            <a:pPr marL="895350" indent="-355600"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000" b="1" dirty="0"/>
              <a:t>меньше</a:t>
            </a:r>
            <a:r>
              <a:rPr lang="ru-RU" sz="2000" dirty="0"/>
              <a:t> потерь и необоснованных затрат</a:t>
            </a:r>
          </a:p>
        </p:txBody>
      </p:sp>
      <p:sp>
        <p:nvSpPr>
          <p:cNvPr id="15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5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5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7"/>
          <p:cNvSpPr/>
          <p:nvPr/>
        </p:nvSpPr>
        <p:spPr>
          <a:xfrm>
            <a:off x="1667300" y="487518"/>
            <a:ext cx="2174506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Преимущества КУИ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5373" y="5099804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Интуитивно </a:t>
            </a:r>
            <a:r>
              <a:rPr lang="ru-RU" sz="2000" b="1" dirty="0"/>
              <a:t>понятный интерфейс</a:t>
            </a:r>
            <a:r>
              <a:rPr lang="ru-RU" sz="2000" dirty="0"/>
              <a:t>, на обучение сотрудников требуется не более </a:t>
            </a:r>
            <a:r>
              <a:rPr lang="ru-RU" sz="2000" b="1" dirty="0"/>
              <a:t>двух часов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sp>
        <p:nvSpPr>
          <p:cNvPr id="18" name="Freeform 13"/>
          <p:cNvSpPr>
            <a:spLocks noEditPoints="1"/>
          </p:cNvSpPr>
          <p:nvPr/>
        </p:nvSpPr>
        <p:spPr bwMode="auto">
          <a:xfrm>
            <a:off x="1020774" y="418051"/>
            <a:ext cx="460269" cy="412008"/>
          </a:xfrm>
          <a:custGeom>
            <a:avLst/>
            <a:gdLst/>
            <a:ahLst/>
            <a:cxnLst>
              <a:cxn ang="0">
                <a:pos x="205" y="90"/>
              </a:cxn>
              <a:cxn ang="0">
                <a:pos x="170" y="67"/>
              </a:cxn>
              <a:cxn ang="0">
                <a:pos x="149" y="67"/>
              </a:cxn>
              <a:cxn ang="0">
                <a:pos x="156" y="35"/>
              </a:cxn>
              <a:cxn ang="0">
                <a:pos x="155" y="23"/>
              </a:cxn>
              <a:cxn ang="0">
                <a:pos x="126" y="1"/>
              </a:cxn>
              <a:cxn ang="0">
                <a:pos x="113" y="21"/>
              </a:cxn>
              <a:cxn ang="0">
                <a:pos x="95" y="61"/>
              </a:cxn>
              <a:cxn ang="0">
                <a:pos x="68" y="82"/>
              </a:cxn>
              <a:cxn ang="0">
                <a:pos x="68" y="81"/>
              </a:cxn>
              <a:cxn ang="0">
                <a:pos x="0" y="81"/>
              </a:cxn>
              <a:cxn ang="0">
                <a:pos x="0" y="179"/>
              </a:cxn>
              <a:cxn ang="0">
                <a:pos x="68" y="179"/>
              </a:cxn>
              <a:cxn ang="0">
                <a:pos x="68" y="174"/>
              </a:cxn>
              <a:cxn ang="0">
                <a:pos x="86" y="174"/>
              </a:cxn>
              <a:cxn ang="0">
                <a:pos x="99" y="181"/>
              </a:cxn>
              <a:cxn ang="0">
                <a:pos x="108" y="187"/>
              </a:cxn>
              <a:cxn ang="0">
                <a:pos x="172" y="189"/>
              </a:cxn>
              <a:cxn ang="0">
                <a:pos x="198" y="169"/>
              </a:cxn>
              <a:cxn ang="0">
                <a:pos x="205" y="90"/>
              </a:cxn>
              <a:cxn ang="0">
                <a:pos x="186" y="165"/>
              </a:cxn>
              <a:cxn ang="0">
                <a:pos x="170" y="176"/>
              </a:cxn>
              <a:cxn ang="0">
                <a:pos x="114" y="175"/>
              </a:cxn>
              <a:cxn ang="0">
                <a:pos x="106" y="170"/>
              </a:cxn>
              <a:cxn ang="0">
                <a:pos x="91" y="162"/>
              </a:cxn>
              <a:cxn ang="0">
                <a:pos x="68" y="161"/>
              </a:cxn>
              <a:cxn ang="0">
                <a:pos x="68" y="96"/>
              </a:cxn>
              <a:cxn ang="0">
                <a:pos x="106" y="68"/>
              </a:cxn>
              <a:cxn ang="0">
                <a:pos x="126" y="26"/>
              </a:cxn>
              <a:cxn ang="0">
                <a:pos x="130" y="14"/>
              </a:cxn>
              <a:cxn ang="0">
                <a:pos x="142" y="26"/>
              </a:cxn>
              <a:cxn ang="0">
                <a:pos x="143" y="35"/>
              </a:cxn>
              <a:cxn ang="0">
                <a:pos x="133" y="70"/>
              </a:cxn>
              <a:cxn ang="0">
                <a:pos x="126" y="80"/>
              </a:cxn>
              <a:cxn ang="0">
                <a:pos x="170" y="80"/>
              </a:cxn>
              <a:cxn ang="0">
                <a:pos x="193" y="94"/>
              </a:cxn>
              <a:cxn ang="0">
                <a:pos x="186" y="165"/>
              </a:cxn>
              <a:cxn ang="0">
                <a:pos x="186" y="165"/>
              </a:cxn>
              <a:cxn ang="0">
                <a:pos x="186" y="165"/>
              </a:cxn>
            </a:cxnLst>
            <a:rect l="0" t="0" r="r" b="b"/>
            <a:pathLst>
              <a:path w="215" h="192">
                <a:moveTo>
                  <a:pt x="205" y="90"/>
                </a:moveTo>
                <a:cubicBezTo>
                  <a:pt x="199" y="75"/>
                  <a:pt x="187" y="67"/>
                  <a:pt x="170" y="67"/>
                </a:cubicBezTo>
                <a:cubicBezTo>
                  <a:pt x="149" y="67"/>
                  <a:pt x="149" y="67"/>
                  <a:pt x="149" y="67"/>
                </a:cubicBezTo>
                <a:cubicBezTo>
                  <a:pt x="153" y="59"/>
                  <a:pt x="156" y="48"/>
                  <a:pt x="156" y="35"/>
                </a:cubicBezTo>
                <a:cubicBezTo>
                  <a:pt x="156" y="31"/>
                  <a:pt x="156" y="27"/>
                  <a:pt x="155" y="23"/>
                </a:cubicBezTo>
                <a:cubicBezTo>
                  <a:pt x="153" y="8"/>
                  <a:pt x="142" y="0"/>
                  <a:pt x="126" y="1"/>
                </a:cubicBezTo>
                <a:cubicBezTo>
                  <a:pt x="120" y="2"/>
                  <a:pt x="118" y="8"/>
                  <a:pt x="113" y="21"/>
                </a:cubicBezTo>
                <a:cubicBezTo>
                  <a:pt x="109" y="33"/>
                  <a:pt x="103" y="48"/>
                  <a:pt x="95" y="61"/>
                </a:cubicBezTo>
                <a:cubicBezTo>
                  <a:pt x="88" y="70"/>
                  <a:pt x="77" y="78"/>
                  <a:pt x="68" y="82"/>
                </a:cubicBezTo>
                <a:cubicBezTo>
                  <a:pt x="68" y="81"/>
                  <a:pt x="68" y="81"/>
                  <a:pt x="68" y="81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179"/>
                  <a:pt x="0" y="179"/>
                  <a:pt x="0" y="179"/>
                </a:cubicBezTo>
                <a:cubicBezTo>
                  <a:pt x="68" y="179"/>
                  <a:pt x="68" y="179"/>
                  <a:pt x="68" y="179"/>
                </a:cubicBezTo>
                <a:cubicBezTo>
                  <a:pt x="68" y="174"/>
                  <a:pt x="68" y="174"/>
                  <a:pt x="68" y="174"/>
                </a:cubicBezTo>
                <a:cubicBezTo>
                  <a:pt x="79" y="174"/>
                  <a:pt x="85" y="174"/>
                  <a:pt x="86" y="174"/>
                </a:cubicBezTo>
                <a:cubicBezTo>
                  <a:pt x="99" y="181"/>
                  <a:pt x="99" y="181"/>
                  <a:pt x="99" y="181"/>
                </a:cubicBezTo>
                <a:cubicBezTo>
                  <a:pt x="108" y="187"/>
                  <a:pt x="108" y="187"/>
                  <a:pt x="108" y="187"/>
                </a:cubicBezTo>
                <a:cubicBezTo>
                  <a:pt x="116" y="191"/>
                  <a:pt x="155" y="192"/>
                  <a:pt x="172" y="189"/>
                </a:cubicBezTo>
                <a:cubicBezTo>
                  <a:pt x="193" y="186"/>
                  <a:pt x="198" y="169"/>
                  <a:pt x="198" y="169"/>
                </a:cubicBezTo>
                <a:cubicBezTo>
                  <a:pt x="200" y="163"/>
                  <a:pt x="215" y="112"/>
                  <a:pt x="205" y="90"/>
                </a:cubicBezTo>
                <a:close/>
                <a:moveTo>
                  <a:pt x="186" y="165"/>
                </a:moveTo>
                <a:cubicBezTo>
                  <a:pt x="186" y="165"/>
                  <a:pt x="182" y="175"/>
                  <a:pt x="170" y="176"/>
                </a:cubicBezTo>
                <a:cubicBezTo>
                  <a:pt x="152" y="179"/>
                  <a:pt x="119" y="177"/>
                  <a:pt x="114" y="175"/>
                </a:cubicBezTo>
                <a:cubicBezTo>
                  <a:pt x="114" y="175"/>
                  <a:pt x="106" y="170"/>
                  <a:pt x="106" y="170"/>
                </a:cubicBezTo>
                <a:cubicBezTo>
                  <a:pt x="91" y="162"/>
                  <a:pt x="91" y="162"/>
                  <a:pt x="91" y="162"/>
                </a:cubicBezTo>
                <a:cubicBezTo>
                  <a:pt x="87" y="161"/>
                  <a:pt x="79" y="161"/>
                  <a:pt x="68" y="161"/>
                </a:cubicBezTo>
                <a:cubicBezTo>
                  <a:pt x="68" y="96"/>
                  <a:pt x="68" y="96"/>
                  <a:pt x="68" y="96"/>
                </a:cubicBezTo>
                <a:cubicBezTo>
                  <a:pt x="79" y="92"/>
                  <a:pt x="96" y="83"/>
                  <a:pt x="106" y="68"/>
                </a:cubicBezTo>
                <a:cubicBezTo>
                  <a:pt x="115" y="54"/>
                  <a:pt x="121" y="38"/>
                  <a:pt x="126" y="26"/>
                </a:cubicBezTo>
                <a:cubicBezTo>
                  <a:pt x="126" y="26"/>
                  <a:pt x="129" y="16"/>
                  <a:pt x="130" y="14"/>
                </a:cubicBezTo>
                <a:cubicBezTo>
                  <a:pt x="137" y="14"/>
                  <a:pt x="141" y="18"/>
                  <a:pt x="142" y="26"/>
                </a:cubicBezTo>
                <a:cubicBezTo>
                  <a:pt x="143" y="29"/>
                  <a:pt x="143" y="32"/>
                  <a:pt x="143" y="35"/>
                </a:cubicBezTo>
                <a:cubicBezTo>
                  <a:pt x="143" y="54"/>
                  <a:pt x="133" y="70"/>
                  <a:pt x="133" y="70"/>
                </a:cubicBezTo>
                <a:cubicBezTo>
                  <a:pt x="126" y="80"/>
                  <a:pt x="126" y="80"/>
                  <a:pt x="126" y="80"/>
                </a:cubicBezTo>
                <a:cubicBezTo>
                  <a:pt x="170" y="80"/>
                  <a:pt x="170" y="80"/>
                  <a:pt x="170" y="80"/>
                </a:cubicBezTo>
                <a:cubicBezTo>
                  <a:pt x="181" y="80"/>
                  <a:pt x="189" y="84"/>
                  <a:pt x="193" y="94"/>
                </a:cubicBezTo>
                <a:cubicBezTo>
                  <a:pt x="199" y="110"/>
                  <a:pt x="190" y="151"/>
                  <a:pt x="186" y="165"/>
                </a:cubicBezTo>
                <a:close/>
                <a:moveTo>
                  <a:pt x="186" y="165"/>
                </a:moveTo>
                <a:cubicBezTo>
                  <a:pt x="186" y="165"/>
                  <a:pt x="186" y="165"/>
                  <a:pt x="186" y="165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3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7" grpId="0" animBg="1"/>
      <p:bldP spid="12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75372" y="1830532"/>
            <a:ext cx="73194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err="1"/>
              <a:t>MobileSmarts</a:t>
            </a:r>
            <a:r>
              <a:rPr lang="ru-RU" sz="2000" b="1" dirty="0"/>
              <a:t>. </a:t>
            </a:r>
            <a:r>
              <a:rPr lang="ru-RU" sz="2000" dirty="0"/>
              <a:t>Основные операции можно реализовывать с помощью мобильных устройств. В итоге </a:t>
            </a:r>
            <a:r>
              <a:rPr lang="ru-RU" sz="2000" b="1" dirty="0"/>
              <a:t>повышение скорости и точности учета </a:t>
            </a:r>
            <a:r>
              <a:rPr lang="ru-RU" sz="2000" dirty="0"/>
              <a:t>и инвентаризации имущества </a:t>
            </a:r>
            <a:r>
              <a:rPr lang="ru-RU" sz="2000" b="1" dirty="0"/>
              <a:t>в разы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5373" y="3017798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Передача актуальной информации по ОС в бухгалтерскую программу. </a:t>
            </a:r>
            <a:r>
              <a:rPr lang="ru-RU" sz="2000" b="1" dirty="0"/>
              <a:t>Бухгалтер доволен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75373" y="3868698"/>
            <a:ext cx="7233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3 варианта </a:t>
            </a:r>
            <a:r>
              <a:rPr lang="ru-RU" sz="2000" dirty="0"/>
              <a:t>лицензирования для разных категорий клиентов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75373" y="4407126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Полностью </a:t>
            </a:r>
            <a:r>
              <a:rPr lang="ru-RU" sz="2000" b="1" dirty="0"/>
              <a:t>открытый программный код</a:t>
            </a:r>
            <a:r>
              <a:rPr lang="ru-RU" sz="2000" dirty="0"/>
              <a:t>, возможность доработки под специфические требования клиента</a:t>
            </a:r>
          </a:p>
        </p:txBody>
      </p:sp>
      <p:sp>
        <p:nvSpPr>
          <p:cNvPr id="11" name="Rectangle 37"/>
          <p:cNvSpPr/>
          <p:nvPr/>
        </p:nvSpPr>
        <p:spPr>
          <a:xfrm rot="10800000">
            <a:off x="0" y="504978"/>
            <a:ext cx="1000364" cy="677493"/>
          </a:xfrm>
          <a:prstGeom prst="rect">
            <a:avLst/>
          </a:prstGeom>
          <a:solidFill>
            <a:schemeClr val="accent5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Pentagon 35"/>
          <p:cNvSpPr/>
          <p:nvPr/>
        </p:nvSpPr>
        <p:spPr>
          <a:xfrm rot="10800000" flipH="1">
            <a:off x="712331" y="309613"/>
            <a:ext cx="4262918" cy="677493"/>
          </a:xfrm>
          <a:prstGeom prst="homePlate">
            <a:avLst/>
          </a:prstGeom>
          <a:solidFill>
            <a:schemeClr val="accent5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Triangle 38"/>
          <p:cNvSpPr/>
          <p:nvPr/>
        </p:nvSpPr>
        <p:spPr>
          <a:xfrm rot="10800000">
            <a:off x="712330" y="980320"/>
            <a:ext cx="288033" cy="202151"/>
          </a:xfrm>
          <a:prstGeom prst="rtTriangl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667300" y="487518"/>
            <a:ext cx="2174506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Преимущества КУИ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75373" y="5253330"/>
            <a:ext cx="7233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Работает быстро</a:t>
            </a:r>
            <a:r>
              <a:rPr lang="ru-RU" sz="2000" dirty="0"/>
              <a:t>, избавляет от головной боли и нервного напряжения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85" y="5994400"/>
            <a:ext cx="1589315" cy="570039"/>
          </a:xfrm>
          <a:prstGeom prst="rect">
            <a:avLst/>
          </a:prstGeom>
        </p:spPr>
      </p:pic>
      <p:sp>
        <p:nvSpPr>
          <p:cNvPr id="21" name="Freeform 13"/>
          <p:cNvSpPr>
            <a:spLocks noEditPoints="1"/>
          </p:cNvSpPr>
          <p:nvPr/>
        </p:nvSpPr>
        <p:spPr bwMode="auto">
          <a:xfrm>
            <a:off x="1020774" y="418051"/>
            <a:ext cx="460269" cy="412008"/>
          </a:xfrm>
          <a:custGeom>
            <a:avLst/>
            <a:gdLst/>
            <a:ahLst/>
            <a:cxnLst>
              <a:cxn ang="0">
                <a:pos x="205" y="90"/>
              </a:cxn>
              <a:cxn ang="0">
                <a:pos x="170" y="67"/>
              </a:cxn>
              <a:cxn ang="0">
                <a:pos x="149" y="67"/>
              </a:cxn>
              <a:cxn ang="0">
                <a:pos x="156" y="35"/>
              </a:cxn>
              <a:cxn ang="0">
                <a:pos x="155" y="23"/>
              </a:cxn>
              <a:cxn ang="0">
                <a:pos x="126" y="1"/>
              </a:cxn>
              <a:cxn ang="0">
                <a:pos x="113" y="21"/>
              </a:cxn>
              <a:cxn ang="0">
                <a:pos x="95" y="61"/>
              </a:cxn>
              <a:cxn ang="0">
                <a:pos x="68" y="82"/>
              </a:cxn>
              <a:cxn ang="0">
                <a:pos x="68" y="81"/>
              </a:cxn>
              <a:cxn ang="0">
                <a:pos x="0" y="81"/>
              </a:cxn>
              <a:cxn ang="0">
                <a:pos x="0" y="179"/>
              </a:cxn>
              <a:cxn ang="0">
                <a:pos x="68" y="179"/>
              </a:cxn>
              <a:cxn ang="0">
                <a:pos x="68" y="174"/>
              </a:cxn>
              <a:cxn ang="0">
                <a:pos x="86" y="174"/>
              </a:cxn>
              <a:cxn ang="0">
                <a:pos x="99" y="181"/>
              </a:cxn>
              <a:cxn ang="0">
                <a:pos x="108" y="187"/>
              </a:cxn>
              <a:cxn ang="0">
                <a:pos x="172" y="189"/>
              </a:cxn>
              <a:cxn ang="0">
                <a:pos x="198" y="169"/>
              </a:cxn>
              <a:cxn ang="0">
                <a:pos x="205" y="90"/>
              </a:cxn>
              <a:cxn ang="0">
                <a:pos x="186" y="165"/>
              </a:cxn>
              <a:cxn ang="0">
                <a:pos x="170" y="176"/>
              </a:cxn>
              <a:cxn ang="0">
                <a:pos x="114" y="175"/>
              </a:cxn>
              <a:cxn ang="0">
                <a:pos x="106" y="170"/>
              </a:cxn>
              <a:cxn ang="0">
                <a:pos x="91" y="162"/>
              </a:cxn>
              <a:cxn ang="0">
                <a:pos x="68" y="161"/>
              </a:cxn>
              <a:cxn ang="0">
                <a:pos x="68" y="96"/>
              </a:cxn>
              <a:cxn ang="0">
                <a:pos x="106" y="68"/>
              </a:cxn>
              <a:cxn ang="0">
                <a:pos x="126" y="26"/>
              </a:cxn>
              <a:cxn ang="0">
                <a:pos x="130" y="14"/>
              </a:cxn>
              <a:cxn ang="0">
                <a:pos x="142" y="26"/>
              </a:cxn>
              <a:cxn ang="0">
                <a:pos x="143" y="35"/>
              </a:cxn>
              <a:cxn ang="0">
                <a:pos x="133" y="70"/>
              </a:cxn>
              <a:cxn ang="0">
                <a:pos x="126" y="80"/>
              </a:cxn>
              <a:cxn ang="0">
                <a:pos x="170" y="80"/>
              </a:cxn>
              <a:cxn ang="0">
                <a:pos x="193" y="94"/>
              </a:cxn>
              <a:cxn ang="0">
                <a:pos x="186" y="165"/>
              </a:cxn>
              <a:cxn ang="0">
                <a:pos x="186" y="165"/>
              </a:cxn>
              <a:cxn ang="0">
                <a:pos x="186" y="165"/>
              </a:cxn>
            </a:cxnLst>
            <a:rect l="0" t="0" r="r" b="b"/>
            <a:pathLst>
              <a:path w="215" h="192">
                <a:moveTo>
                  <a:pt x="205" y="90"/>
                </a:moveTo>
                <a:cubicBezTo>
                  <a:pt x="199" y="75"/>
                  <a:pt x="187" y="67"/>
                  <a:pt x="170" y="67"/>
                </a:cubicBezTo>
                <a:cubicBezTo>
                  <a:pt x="149" y="67"/>
                  <a:pt x="149" y="67"/>
                  <a:pt x="149" y="67"/>
                </a:cubicBezTo>
                <a:cubicBezTo>
                  <a:pt x="153" y="59"/>
                  <a:pt x="156" y="48"/>
                  <a:pt x="156" y="35"/>
                </a:cubicBezTo>
                <a:cubicBezTo>
                  <a:pt x="156" y="31"/>
                  <a:pt x="156" y="27"/>
                  <a:pt x="155" y="23"/>
                </a:cubicBezTo>
                <a:cubicBezTo>
                  <a:pt x="153" y="8"/>
                  <a:pt x="142" y="0"/>
                  <a:pt x="126" y="1"/>
                </a:cubicBezTo>
                <a:cubicBezTo>
                  <a:pt x="120" y="2"/>
                  <a:pt x="118" y="8"/>
                  <a:pt x="113" y="21"/>
                </a:cubicBezTo>
                <a:cubicBezTo>
                  <a:pt x="109" y="33"/>
                  <a:pt x="103" y="48"/>
                  <a:pt x="95" y="61"/>
                </a:cubicBezTo>
                <a:cubicBezTo>
                  <a:pt x="88" y="70"/>
                  <a:pt x="77" y="78"/>
                  <a:pt x="68" y="82"/>
                </a:cubicBezTo>
                <a:cubicBezTo>
                  <a:pt x="68" y="81"/>
                  <a:pt x="68" y="81"/>
                  <a:pt x="68" y="81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179"/>
                  <a:pt x="0" y="179"/>
                  <a:pt x="0" y="179"/>
                </a:cubicBezTo>
                <a:cubicBezTo>
                  <a:pt x="68" y="179"/>
                  <a:pt x="68" y="179"/>
                  <a:pt x="68" y="179"/>
                </a:cubicBezTo>
                <a:cubicBezTo>
                  <a:pt x="68" y="174"/>
                  <a:pt x="68" y="174"/>
                  <a:pt x="68" y="174"/>
                </a:cubicBezTo>
                <a:cubicBezTo>
                  <a:pt x="79" y="174"/>
                  <a:pt x="85" y="174"/>
                  <a:pt x="86" y="174"/>
                </a:cubicBezTo>
                <a:cubicBezTo>
                  <a:pt x="99" y="181"/>
                  <a:pt x="99" y="181"/>
                  <a:pt x="99" y="181"/>
                </a:cubicBezTo>
                <a:cubicBezTo>
                  <a:pt x="108" y="187"/>
                  <a:pt x="108" y="187"/>
                  <a:pt x="108" y="187"/>
                </a:cubicBezTo>
                <a:cubicBezTo>
                  <a:pt x="116" y="191"/>
                  <a:pt x="155" y="192"/>
                  <a:pt x="172" y="189"/>
                </a:cubicBezTo>
                <a:cubicBezTo>
                  <a:pt x="193" y="186"/>
                  <a:pt x="198" y="169"/>
                  <a:pt x="198" y="169"/>
                </a:cubicBezTo>
                <a:cubicBezTo>
                  <a:pt x="200" y="163"/>
                  <a:pt x="215" y="112"/>
                  <a:pt x="205" y="90"/>
                </a:cubicBezTo>
                <a:close/>
                <a:moveTo>
                  <a:pt x="186" y="165"/>
                </a:moveTo>
                <a:cubicBezTo>
                  <a:pt x="186" y="165"/>
                  <a:pt x="182" y="175"/>
                  <a:pt x="170" y="176"/>
                </a:cubicBezTo>
                <a:cubicBezTo>
                  <a:pt x="152" y="179"/>
                  <a:pt x="119" y="177"/>
                  <a:pt x="114" y="175"/>
                </a:cubicBezTo>
                <a:cubicBezTo>
                  <a:pt x="114" y="175"/>
                  <a:pt x="106" y="170"/>
                  <a:pt x="106" y="170"/>
                </a:cubicBezTo>
                <a:cubicBezTo>
                  <a:pt x="91" y="162"/>
                  <a:pt x="91" y="162"/>
                  <a:pt x="91" y="162"/>
                </a:cubicBezTo>
                <a:cubicBezTo>
                  <a:pt x="87" y="161"/>
                  <a:pt x="79" y="161"/>
                  <a:pt x="68" y="161"/>
                </a:cubicBezTo>
                <a:cubicBezTo>
                  <a:pt x="68" y="96"/>
                  <a:pt x="68" y="96"/>
                  <a:pt x="68" y="96"/>
                </a:cubicBezTo>
                <a:cubicBezTo>
                  <a:pt x="79" y="92"/>
                  <a:pt x="96" y="83"/>
                  <a:pt x="106" y="68"/>
                </a:cubicBezTo>
                <a:cubicBezTo>
                  <a:pt x="115" y="54"/>
                  <a:pt x="121" y="38"/>
                  <a:pt x="126" y="26"/>
                </a:cubicBezTo>
                <a:cubicBezTo>
                  <a:pt x="126" y="26"/>
                  <a:pt x="129" y="16"/>
                  <a:pt x="130" y="14"/>
                </a:cubicBezTo>
                <a:cubicBezTo>
                  <a:pt x="137" y="14"/>
                  <a:pt x="141" y="18"/>
                  <a:pt x="142" y="26"/>
                </a:cubicBezTo>
                <a:cubicBezTo>
                  <a:pt x="143" y="29"/>
                  <a:pt x="143" y="32"/>
                  <a:pt x="143" y="35"/>
                </a:cubicBezTo>
                <a:cubicBezTo>
                  <a:pt x="143" y="54"/>
                  <a:pt x="133" y="70"/>
                  <a:pt x="133" y="70"/>
                </a:cubicBezTo>
                <a:cubicBezTo>
                  <a:pt x="126" y="80"/>
                  <a:pt x="126" y="80"/>
                  <a:pt x="126" y="80"/>
                </a:cubicBezTo>
                <a:cubicBezTo>
                  <a:pt x="170" y="80"/>
                  <a:pt x="170" y="80"/>
                  <a:pt x="170" y="80"/>
                </a:cubicBezTo>
                <a:cubicBezTo>
                  <a:pt x="181" y="80"/>
                  <a:pt x="189" y="84"/>
                  <a:pt x="193" y="94"/>
                </a:cubicBezTo>
                <a:cubicBezTo>
                  <a:pt x="199" y="110"/>
                  <a:pt x="190" y="151"/>
                  <a:pt x="186" y="165"/>
                </a:cubicBezTo>
                <a:close/>
                <a:moveTo>
                  <a:pt x="186" y="165"/>
                </a:moveTo>
                <a:cubicBezTo>
                  <a:pt x="186" y="165"/>
                  <a:pt x="186" y="165"/>
                  <a:pt x="186" y="165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8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  <p:bldP spid="27" grpId="0"/>
      <p:bldP spid="11" grpId="0" animBg="1"/>
      <p:bldP spid="15" grpId="0" animBg="1"/>
      <p:bldP spid="16" grpId="0" animBg="1"/>
      <p:bldP spid="19" grpId="0"/>
      <p:bldP spid="2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698</Words>
  <Application>Microsoft Office PowerPoint</Application>
  <PresentationFormat>Экран (4:3)</PresentationFormat>
  <Paragraphs>97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FontAwesome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Galaktionov</dc:creator>
  <cp:lastModifiedBy>Ruslan</cp:lastModifiedBy>
  <cp:revision>32</cp:revision>
  <dcterms:created xsi:type="dcterms:W3CDTF">2017-04-20T14:56:32Z</dcterms:created>
  <dcterms:modified xsi:type="dcterms:W3CDTF">2017-05-04T10:07:41Z</dcterms:modified>
</cp:coreProperties>
</file>